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7" r:id="rId1"/>
  </p:sldMasterIdLst>
  <p:notesMasterIdLst>
    <p:notesMasterId r:id="rId25"/>
  </p:notesMasterIdLst>
  <p:handoutMasterIdLst>
    <p:handoutMasterId r:id="rId26"/>
  </p:handoutMasterIdLst>
  <p:sldIdLst>
    <p:sldId id="358" r:id="rId2"/>
    <p:sldId id="935" r:id="rId3"/>
    <p:sldId id="999" r:id="rId4"/>
    <p:sldId id="1000" r:id="rId5"/>
    <p:sldId id="1001" r:id="rId6"/>
    <p:sldId id="1002" r:id="rId7"/>
    <p:sldId id="1003" r:id="rId8"/>
    <p:sldId id="1006" r:id="rId9"/>
    <p:sldId id="1004" r:id="rId10"/>
    <p:sldId id="1005" r:id="rId11"/>
    <p:sldId id="1007" r:id="rId12"/>
    <p:sldId id="1008" r:id="rId13"/>
    <p:sldId id="1011" r:id="rId14"/>
    <p:sldId id="1009" r:id="rId15"/>
    <p:sldId id="1010" r:id="rId16"/>
    <p:sldId id="1012" r:id="rId17"/>
    <p:sldId id="1014" r:id="rId18"/>
    <p:sldId id="1015" r:id="rId19"/>
    <p:sldId id="1016" r:id="rId20"/>
    <p:sldId id="1020" r:id="rId21"/>
    <p:sldId id="1019" r:id="rId22"/>
    <p:sldId id="1017" r:id="rId23"/>
    <p:sldId id="1018" r:id="rId24"/>
  </p:sldIdLst>
  <p:sldSz cx="12188825" cy="6858000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253F8F"/>
    <a:srgbClr val="984EA3"/>
    <a:srgbClr val="4DAF4A"/>
    <a:srgbClr val="E71408"/>
    <a:srgbClr val="377EB8"/>
    <a:srgbClr val="FF7F00"/>
    <a:srgbClr val="6FFC6A"/>
    <a:srgbClr val="93D4DA"/>
    <a:srgbClr val="FCBE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60" autoAdjust="0"/>
    <p:restoredTop sz="83810" autoAdjust="0"/>
  </p:normalViewPr>
  <p:slideViewPr>
    <p:cSldViewPr snapToGrid="0" snapToObjects="1">
      <p:cViewPr varScale="1">
        <p:scale>
          <a:sx n="106" d="100"/>
          <a:sy n="106" d="100"/>
        </p:scale>
        <p:origin x="656" y="184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92" d="100"/>
          <a:sy n="92" d="100"/>
        </p:scale>
        <p:origin x="280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8E99B43-470E-3441-9F48-7E36B69E79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827FB9-4A01-D948-A195-523DDB86A2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9B9540-7F38-4D4B-8B75-1406C6228FC2}" type="datetimeFigureOut">
              <a:rPr lang="en-US" smtClean="0"/>
              <a:t>7/26/24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78D9A9-6D7A-C643-94CA-62E339B026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3A62E1-9DFC-4F46-80FD-3F0E5CDD575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829675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01C152-3EDB-864E-A4CA-1A637347E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2818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g>
</file>

<file path=ppt/media/image11.jpg>
</file>

<file path=ppt/media/image12.jpg>
</file>

<file path=ppt/media/image13.jpeg>
</file>

<file path=ppt/media/image14.png>
</file>

<file path=ppt/media/image2.sv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E71449-340D-EB45-91F6-5CB260EC2BEE}" type="datetimeFigureOut">
              <a:rPr lang="en-US" smtClean="0"/>
              <a:t>7/26/24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42938" y="1162050"/>
            <a:ext cx="5572125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73575"/>
            <a:ext cx="548640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675"/>
            <a:ext cx="2971800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3F5AB-82DC-3B40-932D-4AF5BBDAD2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2331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027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2091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451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136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570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648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1204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1841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4570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682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035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017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678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716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739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44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593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042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88826" cy="6858000"/>
          </a:xfrm>
          <a:prstGeom prst="rect">
            <a:avLst/>
          </a:prstGeom>
        </p:spPr>
        <p:txBody>
          <a:bodyPr anchor="ctr" anchorCtr="1">
            <a:noAutofit/>
          </a:bodyPr>
          <a:lstStyle>
            <a:lvl1pPr algn="ctr">
              <a:buNone/>
              <a:defRPr>
                <a:latin typeface="+mj-lt"/>
              </a:defRPr>
            </a:lvl1pPr>
          </a:lstStyle>
          <a:p>
            <a:r>
              <a:rPr lang="en-US" dirty="0"/>
              <a:t>Full bleed image placeholder</a:t>
            </a:r>
          </a:p>
        </p:txBody>
      </p:sp>
    </p:spTree>
  </p:cSld>
  <p:clrMapOvr>
    <a:masterClrMapping/>
  </p:clrMapOvr>
  <p:transition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_gradient only">
    <p:bg>
      <p:bgPr>
        <a:gradFill>
          <a:gsLst>
            <a:gs pos="0">
              <a:schemeClr val="bg1"/>
            </a:gs>
            <a:gs pos="100000">
              <a:srgbClr val="6FFC6A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2018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Agile Carpentry LLC. All rights reserved.</a:t>
            </a:r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Blank_gradient only">
    <p:bg>
      <p:bgPr>
        <a:solidFill>
          <a:srgbClr val="377E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C55DD16-DFDD-E74A-A8C8-041114E3A4F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732484"/>
            <a:ext cx="12188825" cy="13930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9600">
                <a:solidFill>
                  <a:schemeClr val="bg1"/>
                </a:solidFill>
              </a:defRPr>
            </a:lvl1pPr>
            <a:lvl2pPr marL="406400" indent="0">
              <a:buFont typeface="Arial" panose="020B0604020202020204" pitchFamily="34" charset="0"/>
              <a:buNone/>
              <a:defRPr sz="9600">
                <a:solidFill>
                  <a:schemeClr val="bg1"/>
                </a:solidFill>
              </a:defRPr>
            </a:lvl2pPr>
            <a:lvl3pPr marL="569912" indent="0">
              <a:buFont typeface="Arial" panose="020B0604020202020204" pitchFamily="34" charset="0"/>
              <a:buNone/>
              <a:defRPr sz="9600">
                <a:solidFill>
                  <a:schemeClr val="bg1"/>
                </a:solidFill>
              </a:defRPr>
            </a:lvl3pPr>
            <a:lvl4pPr marL="688975" indent="0">
              <a:buFont typeface="Arial" panose="020B0604020202020204" pitchFamily="34" charset="0"/>
              <a:buNone/>
              <a:defRPr sz="9600">
                <a:solidFill>
                  <a:schemeClr val="bg1"/>
                </a:solidFill>
              </a:defRPr>
            </a:lvl4pPr>
            <a:lvl5pPr marL="801688" indent="0">
              <a:buFont typeface="Arial" panose="020B0604020202020204" pitchFamily="34" charset="0"/>
              <a:buNone/>
              <a:defRPr sz="9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Heading Here</a:t>
            </a:r>
          </a:p>
        </p:txBody>
      </p:sp>
    </p:spTree>
    <p:extLst>
      <p:ext uri="{BB962C8B-B14F-4D97-AF65-F5344CB8AC3E}">
        <p14:creationId xmlns:p14="http://schemas.microsoft.com/office/powerpoint/2010/main" val="2146805529"/>
      </p:ext>
    </p:extLst>
  </p:cSld>
  <p:clrMapOvr>
    <a:masterClrMapping/>
  </p:clrMapOvr>
  <p:transition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4160811"/>
      </p:ext>
    </p:extLst>
  </p:cSld>
  <p:clrMapOvr>
    <a:masterClrMapping/>
  </p:clrMapOvr>
  <p:transition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Blank_gradient only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ltGray">
          <a:xfrm>
            <a:off x="354129" y="6586247"/>
            <a:ext cx="4559499" cy="175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24" tIns="41061" rIns="82124" bIns="41061" anchor="b" anchorCtr="0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n-US" sz="600" dirty="0">
                <a:solidFill>
                  <a:schemeClr val="bg2"/>
                </a:solidFill>
                <a:latin typeface="+mj-lt"/>
              </a:rPr>
              <a:t>© 2018</a:t>
            </a:r>
            <a:r>
              <a:rPr lang="en-US" sz="600" baseline="0" dirty="0">
                <a:solidFill>
                  <a:schemeClr val="bg2"/>
                </a:solidFill>
                <a:latin typeface="+mj-lt"/>
              </a:rPr>
              <a:t>  </a:t>
            </a:r>
            <a:r>
              <a:rPr lang="en-US" sz="600" dirty="0">
                <a:solidFill>
                  <a:schemeClr val="bg2"/>
                </a:solidFill>
                <a:latin typeface="+mj-lt"/>
              </a:rPr>
              <a:t>Agile Carpentry LLC. All rights reserved.</a:t>
            </a:r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chemeClr val="bg2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chemeClr val="bg2"/>
              </a:solidFill>
              <a:latin typeface="+mj-lt"/>
            </a:endParaRPr>
          </a:p>
        </p:txBody>
      </p:sp>
    </p:spTree>
  </p:cSld>
  <p:clrMapOvr>
    <a:masterClrMapping/>
  </p:clrMapOvr>
  <p:transition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/>
          <p:cNvSpPr>
            <a:spLocks noChangeArrowheads="1"/>
          </p:cNvSpPr>
          <p:nvPr/>
        </p:nvSpPr>
        <p:spPr bwMode="ltGray">
          <a:xfrm>
            <a:off x="11578312" y="6580409"/>
            <a:ext cx="260429" cy="17525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FCF27A5-1A5B-48D3-A060-2758FFBB1ADD}" type="slidenum">
              <a:rPr lang="en-US" sz="600">
                <a:solidFill>
                  <a:srgbClr val="C0C0C0"/>
                </a:solidFill>
                <a:latin typeface="+mj-lt"/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n-US" sz="600" dirty="0">
              <a:solidFill>
                <a:srgbClr val="C0C0C0"/>
              </a:solidFill>
              <a:latin typeface="+mj-lt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9" r:id="rId1"/>
    <p:sldLayoutId id="2147483922" r:id="rId2"/>
    <p:sldLayoutId id="2147483926" r:id="rId3"/>
    <p:sldLayoutId id="2147483923" r:id="rId4"/>
    <p:sldLayoutId id="2147483924" r:id="rId5"/>
  </p:sldLayoutIdLst>
  <p:transition>
    <p:wipe dir="r"/>
  </p:transition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en-US" sz="3600" b="0" kern="1200" spc="0" baseline="0" dirty="0">
          <a:solidFill>
            <a:srgbClr val="546568"/>
          </a:solidFill>
          <a:effectLst>
            <a:outerShdw blurRad="50800" dist="50800" dir="5400000" algn="ctr" rotWithShape="0">
              <a:srgbClr val="000000"/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5000"/>
        </a:lnSpc>
        <a:spcBef>
          <a:spcPts val="1440"/>
        </a:spcBef>
        <a:buClr>
          <a:schemeClr val="tx2"/>
        </a:buClr>
        <a:buSzPct val="90000"/>
        <a:buFont typeface="Arial" pitchFamily="34" charset="0"/>
        <a:buChar char="•"/>
        <a:tabLst/>
        <a:defRPr lang="en-US" sz="2000" kern="1200" dirty="0" smtClean="0">
          <a:solidFill>
            <a:srgbClr val="546568"/>
          </a:solidFill>
          <a:latin typeface="+mj-lt"/>
          <a:ea typeface="+mn-ea"/>
          <a:cs typeface="+mn-cs"/>
        </a:defRPr>
      </a:lvl1pPr>
      <a:lvl2pPr marL="406400" indent="0" algn="l" defTabSz="914400" rtl="0" eaLnBrk="1" latinLnBrk="0" hangingPunct="1">
        <a:lnSpc>
          <a:spcPct val="95000"/>
        </a:lnSpc>
        <a:spcBef>
          <a:spcPts val="840"/>
        </a:spcBef>
        <a:buClr>
          <a:schemeClr val="tx2"/>
        </a:buClr>
        <a:buFontTx/>
        <a:buNone/>
        <a:defRPr lang="en-US" sz="1800" kern="1200" dirty="0" smtClean="0">
          <a:solidFill>
            <a:srgbClr val="546568"/>
          </a:solidFill>
          <a:latin typeface="+mj-lt"/>
          <a:ea typeface="+mn-ea"/>
          <a:cs typeface="+mn-cs"/>
        </a:defRPr>
      </a:lvl2pPr>
      <a:lvl3pPr marL="571500" indent="-1588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600" kern="1200" dirty="0" smtClean="0">
          <a:solidFill>
            <a:srgbClr val="546568"/>
          </a:solidFill>
          <a:latin typeface="+mj-lt"/>
          <a:ea typeface="+mn-ea"/>
          <a:cs typeface="+mn-cs"/>
        </a:defRPr>
      </a:lvl3pPr>
      <a:lvl4pPr marL="688975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 smtClean="0">
          <a:solidFill>
            <a:srgbClr val="546568"/>
          </a:solidFill>
          <a:latin typeface="+mj-lt"/>
          <a:ea typeface="+mn-ea"/>
          <a:cs typeface="+mn-cs"/>
        </a:defRPr>
      </a:lvl4pPr>
      <a:lvl5pPr marL="801688" indent="0" algn="l" defTabSz="914400" rtl="0" eaLnBrk="1" latinLnBrk="0" hangingPunct="1">
        <a:lnSpc>
          <a:spcPct val="95000"/>
        </a:lnSpc>
        <a:spcBef>
          <a:spcPts val="840"/>
        </a:spcBef>
        <a:buFont typeface="Arial" pitchFamily="34" charset="0"/>
        <a:buNone/>
        <a:defRPr lang="en-US" sz="1400" kern="1200" dirty="0">
          <a:solidFill>
            <a:srgbClr val="546568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ess.works/case-studies/large-server-hardware-compan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2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gilecarpentry.com/cle/global/" TargetMode="External"/><Relationship Id="rId7" Type="http://schemas.openxmlformats.org/officeDocument/2006/relationships/image" Target="../media/image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emf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2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agilecarpentry.com/clp/sp_global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agilecarpentry.com/" TargetMode="External"/><Relationship Id="rId5" Type="http://schemas.openxmlformats.org/officeDocument/2006/relationships/hyperlink" Target="mailto:james@agilecarpentry.com" TargetMode="Externa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C693367-8C13-4F07-C4A1-1500D7C91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841609" y="5510784"/>
            <a:ext cx="1347216" cy="134721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298A17-3DFA-93B3-D1E8-38BC3C5F5444}"/>
              </a:ext>
            </a:extLst>
          </p:cNvPr>
          <p:cNvSpPr txBox="1"/>
          <p:nvPr/>
        </p:nvSpPr>
        <p:spPr>
          <a:xfrm>
            <a:off x="1377161" y="0"/>
            <a:ext cx="97815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rgbClr val="000000"/>
                </a:solidFill>
                <a:latin typeface="Marker Felt Thin" panose="02000400000000000000" pitchFamily="2" charset="77"/>
              </a:rPr>
              <a:t>¿Por </a:t>
            </a:r>
            <a:r>
              <a:rPr lang="en-US" sz="5400" dirty="0" err="1">
                <a:solidFill>
                  <a:srgbClr val="000000"/>
                </a:solidFill>
                <a:latin typeface="Marker Felt Thin" panose="02000400000000000000" pitchFamily="2" charset="77"/>
              </a:rPr>
              <a:t>qué</a:t>
            </a:r>
            <a:r>
              <a:rPr lang="en-US" sz="5400" dirty="0">
                <a:solidFill>
                  <a:srgbClr val="000000"/>
                </a:solidFill>
                <a:latin typeface="Marker Felt Thin" panose="02000400000000000000" pitchFamily="2" charset="77"/>
              </a:rPr>
              <a:t> </a:t>
            </a:r>
            <a:r>
              <a:rPr lang="en-US" sz="5400" dirty="0" err="1">
                <a:solidFill>
                  <a:srgbClr val="000000"/>
                </a:solidFill>
                <a:latin typeface="Marker Felt Thin" panose="02000400000000000000" pitchFamily="2" charset="77"/>
              </a:rPr>
              <a:t>patrocinar</a:t>
            </a:r>
            <a:r>
              <a:rPr lang="en-US" sz="5400" dirty="0">
                <a:solidFill>
                  <a:srgbClr val="000000"/>
                </a:solidFill>
                <a:latin typeface="Marker Felt Thin" panose="02000400000000000000" pitchFamily="2" charset="77"/>
              </a:rPr>
              <a:t> un </a:t>
            </a:r>
            <a:r>
              <a:rPr lang="en-US" sz="5400" dirty="0" err="1">
                <a:solidFill>
                  <a:srgbClr val="000000"/>
                </a:solidFill>
                <a:latin typeface="Marker Felt Thin" panose="02000400000000000000" pitchFamily="2" charset="77"/>
              </a:rPr>
              <a:t>curso</a:t>
            </a:r>
            <a:r>
              <a:rPr lang="en-US" sz="5400" dirty="0">
                <a:solidFill>
                  <a:srgbClr val="000000"/>
                </a:solidFill>
                <a:latin typeface="Marker Felt Thin" panose="02000400000000000000" pitchFamily="2" charset="77"/>
              </a:rPr>
              <a:t> </a:t>
            </a:r>
            <a:r>
              <a:rPr lang="en-US" sz="5400" dirty="0" err="1">
                <a:solidFill>
                  <a:srgbClr val="000000"/>
                </a:solidFill>
                <a:latin typeface="Marker Felt Thin" panose="02000400000000000000" pitchFamily="2" charset="77"/>
              </a:rPr>
              <a:t>LeSS</a:t>
            </a:r>
            <a:r>
              <a:rPr lang="en-US" sz="5400" dirty="0">
                <a:solidFill>
                  <a:srgbClr val="000000"/>
                </a:solidFill>
                <a:latin typeface="Marker Felt Thin" panose="02000400000000000000" pitchFamily="2" charset="77"/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04467F-9273-7F1A-61FB-83123CF2DF8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74" t="8502" r="75754" b="65672"/>
          <a:stretch/>
        </p:blipFill>
        <p:spPr>
          <a:xfrm>
            <a:off x="928913" y="1203851"/>
            <a:ext cx="4991989" cy="49805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55DB7D3-89DA-C891-0253-FD3DBC14863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985" t="8486" r="75812" b="65725"/>
          <a:stretch/>
        </p:blipFill>
        <p:spPr>
          <a:xfrm>
            <a:off x="6267923" y="1105880"/>
            <a:ext cx="4991989" cy="499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383624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068D0F-49E8-4F9A-6E63-D0AB1DF6F153}"/>
              </a:ext>
            </a:extLst>
          </p:cNvPr>
          <p:cNvSpPr txBox="1"/>
          <p:nvPr/>
        </p:nvSpPr>
        <p:spPr>
          <a:xfrm>
            <a:off x="590898" y="1698374"/>
            <a:ext cx="110070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El </a:t>
            </a:r>
            <a:r>
              <a:rPr lang="en-US" sz="2400" dirty="0" err="1">
                <a:solidFill>
                  <a:srgbClr val="000000"/>
                </a:solidFill>
              </a:rPr>
              <a:t>programa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mentoría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proceso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selección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formadores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LeSS</a:t>
            </a:r>
            <a:r>
              <a:rPr lang="en-US" sz="2400" dirty="0">
                <a:solidFill>
                  <a:srgbClr val="000000"/>
                </a:solidFill>
              </a:rPr>
              <a:t> es </a:t>
            </a:r>
            <a:r>
              <a:rPr lang="en-US" sz="2400" dirty="0" err="1">
                <a:solidFill>
                  <a:srgbClr val="000000"/>
                </a:solidFill>
              </a:rPr>
              <a:t>excepcionalmente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riguroso</a:t>
            </a:r>
            <a:r>
              <a:rPr lang="en-US" sz="2400" dirty="0">
                <a:solidFill>
                  <a:srgbClr val="000000"/>
                </a:solidFill>
              </a:rPr>
              <a:t>. La </a:t>
            </a:r>
            <a:r>
              <a:rPr lang="en-US" sz="2400" dirty="0" err="1">
                <a:solidFill>
                  <a:srgbClr val="000000"/>
                </a:solidFill>
              </a:rPr>
              <a:t>autoría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estudios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caso</a:t>
            </a:r>
            <a:r>
              <a:rPr lang="en-US" sz="2400" dirty="0">
                <a:solidFill>
                  <a:srgbClr val="000000"/>
                </a:solidFill>
              </a:rPr>
              <a:t>, la </a:t>
            </a:r>
            <a:r>
              <a:rPr lang="en-US" sz="2400" dirty="0" err="1">
                <a:solidFill>
                  <a:srgbClr val="000000"/>
                </a:solidFill>
              </a:rPr>
              <a:t>revisión</a:t>
            </a:r>
            <a:r>
              <a:rPr lang="en-US" sz="2400" dirty="0">
                <a:solidFill>
                  <a:srgbClr val="000000"/>
                </a:solidFill>
              </a:rPr>
              <a:t> editorial y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proceso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tutoría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LeSS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garantizan</a:t>
            </a:r>
            <a:r>
              <a:rPr lang="en-US" sz="2400" dirty="0">
                <a:solidFill>
                  <a:srgbClr val="000000"/>
                </a:solidFill>
              </a:rPr>
              <a:t> que </a:t>
            </a:r>
            <a:r>
              <a:rPr lang="en-US" sz="2400" dirty="0" err="1">
                <a:solidFill>
                  <a:srgbClr val="000000"/>
                </a:solidFill>
              </a:rPr>
              <a:t>cada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capacitador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LeSS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tenga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una</a:t>
            </a:r>
            <a:r>
              <a:rPr lang="en-US" sz="2400" dirty="0">
                <a:solidFill>
                  <a:srgbClr val="000000"/>
                </a:solidFill>
              </a:rPr>
              <a:t> profunda </a:t>
            </a:r>
            <a:r>
              <a:rPr lang="en-US" sz="2400" dirty="0" err="1">
                <a:solidFill>
                  <a:srgbClr val="000000"/>
                </a:solidFill>
              </a:rPr>
              <a:t>experiencia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mundo</a:t>
            </a:r>
            <a:r>
              <a:rPr lang="en-US" sz="2400" dirty="0">
                <a:solidFill>
                  <a:srgbClr val="000000"/>
                </a:solidFill>
              </a:rPr>
              <a:t> real </a:t>
            </a:r>
            <a:r>
              <a:rPr lang="en-US" sz="2400" dirty="0" err="1">
                <a:solidFill>
                  <a:srgbClr val="000000"/>
                </a:solidFill>
              </a:rPr>
              <a:t>creando</a:t>
            </a:r>
            <a:r>
              <a:rPr lang="en-US" sz="2400" dirty="0">
                <a:solidFill>
                  <a:srgbClr val="000000"/>
                </a:solidFill>
              </a:rPr>
              <a:t> un </a:t>
            </a:r>
            <a:r>
              <a:rPr lang="en-US" sz="2400" dirty="0" err="1">
                <a:solidFill>
                  <a:srgbClr val="000000"/>
                </a:solidFill>
              </a:rPr>
              <a:t>cambio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organizacional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significativo</a:t>
            </a:r>
            <a:r>
              <a:rPr lang="en-US" sz="2400" dirty="0">
                <a:solidFill>
                  <a:srgbClr val="000000"/>
                </a:solidFill>
              </a:rPr>
              <a:t>. El </a:t>
            </a:r>
            <a:r>
              <a:rPr lang="en-US" sz="2400" dirty="0" err="1">
                <a:solidFill>
                  <a:srgbClr val="000000"/>
                </a:solidFill>
              </a:rPr>
              <a:t>proceso</a:t>
            </a:r>
            <a:r>
              <a:rPr lang="en-US" sz="2400" dirty="0">
                <a:solidFill>
                  <a:srgbClr val="000000"/>
                </a:solidFill>
              </a:rPr>
              <a:t> es </a:t>
            </a:r>
            <a:r>
              <a:rPr lang="en-US" sz="2400" dirty="0" err="1">
                <a:solidFill>
                  <a:srgbClr val="000000"/>
                </a:solidFill>
              </a:rPr>
              <a:t>análogo</a:t>
            </a:r>
            <a:r>
              <a:rPr lang="en-US" sz="2400" dirty="0">
                <a:solidFill>
                  <a:srgbClr val="000000"/>
                </a:solidFill>
              </a:rPr>
              <a:t> al </a:t>
            </a:r>
            <a:r>
              <a:rPr lang="en-US" sz="2400" dirty="0" err="1">
                <a:solidFill>
                  <a:srgbClr val="000000"/>
                </a:solidFill>
              </a:rPr>
              <a:t>proceso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una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tesis</a:t>
            </a:r>
            <a:r>
              <a:rPr lang="en-US" sz="2400" dirty="0">
                <a:solidFill>
                  <a:srgbClr val="000000"/>
                </a:solidFill>
              </a:rPr>
              <a:t> doctoral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las </a:t>
            </a:r>
            <a:r>
              <a:rPr lang="en-US" sz="2400" dirty="0" err="1">
                <a:solidFill>
                  <a:srgbClr val="000000"/>
                </a:solidFill>
              </a:rPr>
              <a:t>ciencias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aplicadas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Actualmente</a:t>
            </a:r>
            <a:r>
              <a:rPr lang="en-US" sz="2400" dirty="0">
                <a:solidFill>
                  <a:srgbClr val="000000"/>
                </a:solidFill>
              </a:rPr>
              <a:t> hay 28 </a:t>
            </a:r>
            <a:r>
              <a:rPr lang="en-US" sz="2400" dirty="0" err="1">
                <a:solidFill>
                  <a:srgbClr val="000000"/>
                </a:solidFill>
              </a:rPr>
              <a:t>Instructores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LeSS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Certificados</a:t>
            </a:r>
            <a:r>
              <a:rPr lang="en-US" sz="2400" dirty="0">
                <a:solidFill>
                  <a:srgbClr val="000000"/>
                </a:solidFill>
              </a:rPr>
              <a:t> (CLT)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todo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mundo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</a:rPr>
              <a:t>James Carpenter es uno de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4 CLT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Estados</a:t>
            </a:r>
            <a:r>
              <a:rPr lang="en-US" sz="2400" dirty="0">
                <a:solidFill>
                  <a:srgbClr val="000000"/>
                </a:solidFill>
              </a:rPr>
              <a:t> Unidos.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7665057" y="-1"/>
            <a:ext cx="45237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rgbClr val="253F8F"/>
                </a:solidFill>
              </a:rPr>
              <a:t>Superior</a:t>
            </a:r>
          </a:p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Calificación</a:t>
            </a:r>
            <a:endParaRPr lang="en-US" sz="4000" b="1" dirty="0">
              <a:solidFill>
                <a:srgbClr val="253F8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76AD40-EA3B-74C8-1EE8-A545DA7D0E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09" t="4381" r="76384" b="81740"/>
          <a:stretch/>
        </p:blipFill>
        <p:spPr>
          <a:xfrm>
            <a:off x="10068965" y="4719854"/>
            <a:ext cx="2119859" cy="2138146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667CEEA-D656-AF7E-031D-ADFD216290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0" y="5920271"/>
            <a:ext cx="911225" cy="9112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71F5D7-F8CD-C049-CF4E-491923862DA1}"/>
              </a:ext>
            </a:extLst>
          </p:cNvPr>
          <p:cNvSpPr txBox="1"/>
          <p:nvPr/>
        </p:nvSpPr>
        <p:spPr>
          <a:xfrm>
            <a:off x="4114680" y="121919"/>
            <a:ext cx="82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0000"/>
                </a:solidFill>
              </a:rPr>
              <a:t>?</a:t>
            </a:r>
            <a:endParaRPr lang="en-US" sz="6000" b="1" dirty="0">
              <a:solidFill>
                <a:srgbClr val="000000"/>
              </a:solidFill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7CD248A-400A-27A0-DECA-B7D7BD0507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04211" y="136910"/>
            <a:ext cx="1096289" cy="10962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F676FA9-04EF-E1B0-5C19-C8A54E0FA0DF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173794"/>
      </p:ext>
    </p:extLst>
  </p:cSld>
  <p:clrMapOvr>
    <a:masterClrMapping/>
  </p:clrMapOvr>
  <p:transition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068D0F-49E8-4F9A-6E63-D0AB1DF6F153}"/>
              </a:ext>
            </a:extLst>
          </p:cNvPr>
          <p:cNvSpPr txBox="1"/>
          <p:nvPr/>
        </p:nvSpPr>
        <p:spPr>
          <a:xfrm>
            <a:off x="193829" y="1260831"/>
            <a:ext cx="114811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En poco </a:t>
            </a:r>
            <a:r>
              <a:rPr lang="en-US" sz="2400" dirty="0" err="1">
                <a:solidFill>
                  <a:srgbClr val="000000"/>
                </a:solidFill>
              </a:rPr>
              <a:t>más</a:t>
            </a:r>
            <a:r>
              <a:rPr lang="en-US" sz="2400" dirty="0">
                <a:solidFill>
                  <a:srgbClr val="000000"/>
                </a:solidFill>
              </a:rPr>
              <a:t> de un </a:t>
            </a:r>
            <a:r>
              <a:rPr lang="en-US" sz="2400" dirty="0" err="1">
                <a:solidFill>
                  <a:srgbClr val="000000"/>
                </a:solidFill>
              </a:rPr>
              <a:t>año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una</a:t>
            </a:r>
            <a:r>
              <a:rPr lang="en-US" sz="2400" dirty="0">
                <a:solidFill>
                  <a:srgbClr val="000000"/>
                </a:solidFill>
              </a:rPr>
              <a:t> gran </a:t>
            </a:r>
            <a:r>
              <a:rPr lang="en-US" sz="2400" dirty="0" err="1">
                <a:solidFill>
                  <a:srgbClr val="000000"/>
                </a:solidFill>
              </a:rPr>
              <a:t>empresa</a:t>
            </a:r>
            <a:r>
              <a:rPr lang="en-US" sz="2400" dirty="0">
                <a:solidFill>
                  <a:srgbClr val="000000"/>
                </a:solidFill>
              </a:rPr>
              <a:t> de hardware de redes y </a:t>
            </a:r>
            <a:r>
              <a:rPr lang="en-US" sz="2400" dirty="0" err="1">
                <a:solidFill>
                  <a:srgbClr val="000000"/>
                </a:solidFill>
              </a:rPr>
              <a:t>servidores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liderazgo</a:t>
            </a:r>
            <a:r>
              <a:rPr lang="en-US" sz="2400" dirty="0">
                <a:solidFill>
                  <a:srgbClr val="000000"/>
                </a:solidFill>
              </a:rPr>
              <a:t> de James Carpenter </a:t>
            </a:r>
            <a:r>
              <a:rPr lang="en-US" sz="2400" dirty="0" err="1">
                <a:solidFill>
                  <a:srgbClr val="000000"/>
                </a:solidFill>
              </a:rPr>
              <a:t>fue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responsable</a:t>
            </a:r>
            <a:r>
              <a:rPr lang="en-US" sz="2400" dirty="0">
                <a:solidFill>
                  <a:srgbClr val="000000"/>
                </a:solidFill>
              </a:rPr>
              <a:t> de lo </a:t>
            </a:r>
            <a:r>
              <a:rPr lang="en-US" sz="2400" dirty="0" err="1">
                <a:solidFill>
                  <a:srgbClr val="000000"/>
                </a:solidFill>
              </a:rPr>
              <a:t>siguiente</a:t>
            </a:r>
            <a:r>
              <a:rPr lang="en-US" sz="2400" dirty="0">
                <a:solidFill>
                  <a:srgbClr val="000000"/>
                </a:solidFill>
              </a:rPr>
              <a:t>: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Mitigar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amenaza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existencial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perpetua</a:t>
            </a:r>
            <a:r>
              <a:rPr lang="en-US" sz="2400" dirty="0">
                <a:solidFill>
                  <a:srgbClr val="000000"/>
                </a:solidFill>
              </a:rPr>
              <a:t> a mil </a:t>
            </a:r>
            <a:r>
              <a:rPr lang="en-US" sz="2400" dirty="0" err="1">
                <a:solidFill>
                  <a:srgbClr val="000000"/>
                </a:solidFill>
              </a:rPr>
              <a:t>millones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ingresos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anuales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mediante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adopción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una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estructura</a:t>
            </a:r>
            <a:r>
              <a:rPr lang="en-US" sz="2400" dirty="0">
                <a:solidFill>
                  <a:srgbClr val="000000"/>
                </a:solidFill>
              </a:rPr>
              <a:t> similar a </a:t>
            </a:r>
            <a:r>
              <a:rPr lang="en-US" sz="2400" dirty="0" err="1">
                <a:solidFill>
                  <a:srgbClr val="000000"/>
                </a:solidFill>
              </a:rPr>
              <a:t>LeSS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dentro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equipos</a:t>
            </a:r>
            <a:r>
              <a:rPr lang="en-US" sz="2400" dirty="0">
                <a:solidFill>
                  <a:srgbClr val="000000"/>
                </a:solidFill>
              </a:rPr>
              <a:t> de firmware del BIOS.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000000"/>
                </a:solidFill>
              </a:rPr>
              <a:t>Establecer</a:t>
            </a:r>
            <a:r>
              <a:rPr lang="en-US" sz="2400" dirty="0">
                <a:solidFill>
                  <a:srgbClr val="000000"/>
                </a:solidFill>
              </a:rPr>
              <a:t> un </a:t>
            </a:r>
            <a:r>
              <a:rPr lang="en-US" sz="2400" dirty="0" err="1">
                <a:solidFill>
                  <a:srgbClr val="000000"/>
                </a:solidFill>
              </a:rPr>
              <a:t>equipo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multifuncional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dirty="0" err="1">
                <a:solidFill>
                  <a:srgbClr val="000000"/>
                </a:solidFill>
              </a:rPr>
              <a:t>multicomponente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autogestionado</a:t>
            </a:r>
            <a:r>
              <a:rPr lang="en-US" sz="2400" dirty="0">
                <a:solidFill>
                  <a:srgbClr val="000000"/>
                </a:solidFill>
              </a:rPr>
              <a:t> que </a:t>
            </a:r>
            <a:r>
              <a:rPr lang="en-US" sz="2400" dirty="0" err="1">
                <a:solidFill>
                  <a:srgbClr val="000000"/>
                </a:solidFill>
              </a:rPr>
              <a:t>rápidamente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ahorró</a:t>
            </a:r>
            <a:r>
              <a:rPr lang="en-US" sz="2400" dirty="0">
                <a:solidFill>
                  <a:srgbClr val="000000"/>
                </a:solidFill>
              </a:rPr>
              <a:t> a la </a:t>
            </a:r>
            <a:r>
              <a:rPr lang="en-US" sz="2400" dirty="0" err="1">
                <a:solidFill>
                  <a:srgbClr val="000000"/>
                </a:solidFill>
              </a:rPr>
              <a:t>organización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cientos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millones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costos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garantía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reducidos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El </a:t>
            </a:r>
            <a:r>
              <a:rPr lang="en-US" sz="2400" dirty="0" err="1">
                <a:solidFill>
                  <a:srgbClr val="000000"/>
                </a:solidFill>
              </a:rPr>
              <a:t>éxito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cada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caso</a:t>
            </a:r>
            <a:r>
              <a:rPr lang="en-US" sz="2400" dirty="0">
                <a:solidFill>
                  <a:srgbClr val="000000"/>
                </a:solidFill>
              </a:rPr>
              <a:t> se </a:t>
            </a:r>
            <a:r>
              <a:rPr lang="en-US" sz="2400" dirty="0" err="1">
                <a:solidFill>
                  <a:srgbClr val="000000"/>
                </a:solidFill>
              </a:rPr>
              <a:t>logró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abordando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problemas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estructurales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subyacentes</a:t>
            </a:r>
            <a:r>
              <a:rPr lang="en-US" sz="2400" dirty="0">
                <a:solidFill>
                  <a:srgbClr val="000000"/>
                </a:solidFill>
              </a:rPr>
              <a:t> que </a:t>
            </a:r>
            <a:r>
              <a:rPr lang="en-US" sz="2400" dirty="0" err="1">
                <a:solidFill>
                  <a:srgbClr val="000000"/>
                </a:solidFill>
              </a:rPr>
              <a:t>obstaculizaban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esfuerzos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anteriores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 err="1">
                <a:solidFill>
                  <a:srgbClr val="000000"/>
                </a:solidFill>
              </a:rPr>
              <a:t>Puede</a:t>
            </a:r>
            <a:r>
              <a:rPr lang="en-US" sz="2400" dirty="0">
                <a:solidFill>
                  <a:srgbClr val="000000"/>
                </a:solidFill>
              </a:rPr>
              <a:t> leer </a:t>
            </a:r>
            <a:r>
              <a:rPr lang="en-US" sz="2400" dirty="0" err="1">
                <a:solidFill>
                  <a:srgbClr val="000000"/>
                </a:solidFill>
              </a:rPr>
              <a:t>sobre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esfuerzo</a:t>
            </a:r>
            <a:r>
              <a:rPr lang="en-US" sz="2400" dirty="0">
                <a:solidFill>
                  <a:srgbClr val="000000"/>
                </a:solidFill>
              </a:rPr>
              <a:t> anterior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su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estudio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caso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LeSS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:</a:t>
            </a:r>
          </a:p>
          <a:p>
            <a:r>
              <a:rPr lang="en-US" sz="2400" dirty="0">
                <a:solidFill>
                  <a:srgbClr val="000000"/>
                </a:solidFill>
                <a:hlinkClick r:id="rId3"/>
              </a:rPr>
              <a:t>https://less.works/case-studies/large-server-hardware-company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7665057" y="-1"/>
            <a:ext cx="45237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Experiencia</a:t>
            </a:r>
            <a:endParaRPr lang="en-US" sz="4000" b="1" dirty="0">
              <a:solidFill>
                <a:srgbClr val="253F8F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3BBA656-FD11-A445-06F0-D06555D95C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87B6A8-20AA-1C73-D809-8FEEE0A8064E}"/>
              </a:ext>
            </a:extLst>
          </p:cNvPr>
          <p:cNvSpPr txBox="1"/>
          <p:nvPr/>
        </p:nvSpPr>
        <p:spPr>
          <a:xfrm>
            <a:off x="4114680" y="121919"/>
            <a:ext cx="82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0000"/>
                </a:solidFill>
              </a:rPr>
              <a:t>?</a:t>
            </a:r>
            <a:endParaRPr lang="en-US" sz="6000" b="1" dirty="0">
              <a:solidFill>
                <a:srgbClr val="000000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4F18A15-1E40-4C47-F716-E8ED0BE84B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04211" y="136910"/>
            <a:ext cx="1096289" cy="10962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DCF0CE-FCF4-760F-3096-5CB354947D83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6437389"/>
      </p:ext>
    </p:extLst>
  </p:cSld>
  <p:clrMapOvr>
    <a:masterClrMapping/>
  </p:clrMapOvr>
  <p:transition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126A14-E148-5C43-B9F8-E1783DB10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02" y="3290755"/>
            <a:ext cx="1456127" cy="14561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89D576-BB5D-D242-91BA-5A6F4D6964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02" y="4810747"/>
            <a:ext cx="1456127" cy="1456127"/>
          </a:xfrm>
          <a:prstGeom prst="rect">
            <a:avLst/>
          </a:prstGeom>
        </p:spPr>
      </p:pic>
      <p:pic>
        <p:nvPicPr>
          <p:cNvPr id="8" name="Picture 7" descr="A person standing in front of a wooden door&#10;&#10;Description automatically generated with medium confidence">
            <a:extLst>
              <a:ext uri="{FF2B5EF4-FFF2-40B4-BE49-F238E27FC236}">
                <a16:creationId xmlns:a16="http://schemas.microsoft.com/office/drawing/2014/main" id="{6F4F9A11-3E2C-4147-82D2-28B6B0C782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02" y="1746490"/>
            <a:ext cx="1456127" cy="14561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59F76A-09A6-294A-B0BE-7E3D0F180031}"/>
              </a:ext>
            </a:extLst>
          </p:cNvPr>
          <p:cNvSpPr txBox="1"/>
          <p:nvPr/>
        </p:nvSpPr>
        <p:spPr>
          <a:xfrm>
            <a:off x="2567439" y="5104663"/>
            <a:ext cx="85733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Si </a:t>
            </a:r>
            <a:r>
              <a:rPr lang="en-US" dirty="0" err="1">
                <a:solidFill>
                  <a:srgbClr val="000000"/>
                </a:solidFill>
              </a:rPr>
              <a:t>estás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buscando</a:t>
            </a:r>
            <a:r>
              <a:rPr lang="en-US" dirty="0">
                <a:solidFill>
                  <a:srgbClr val="000000"/>
                </a:solidFill>
              </a:rPr>
              <a:t> un </a:t>
            </a:r>
            <a:r>
              <a:rPr lang="en-US" dirty="0" err="1">
                <a:solidFill>
                  <a:srgbClr val="000000"/>
                </a:solidFill>
              </a:rPr>
              <a:t>entrenador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ágil</a:t>
            </a:r>
            <a:r>
              <a:rPr lang="en-US" dirty="0">
                <a:solidFill>
                  <a:srgbClr val="000000"/>
                </a:solidFill>
              </a:rPr>
              <a:t> que </a:t>
            </a:r>
            <a:r>
              <a:rPr lang="en-US" dirty="0" err="1">
                <a:solidFill>
                  <a:srgbClr val="000000"/>
                </a:solidFill>
              </a:rPr>
              <a:t>te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diga</a:t>
            </a:r>
            <a:r>
              <a:rPr lang="en-US" dirty="0">
                <a:solidFill>
                  <a:srgbClr val="000000"/>
                </a:solidFill>
              </a:rPr>
              <a:t> lo que </a:t>
            </a:r>
            <a:r>
              <a:rPr lang="en-US" dirty="0" err="1">
                <a:solidFill>
                  <a:srgbClr val="000000"/>
                </a:solidFill>
              </a:rPr>
              <a:t>necesitas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escuchar</a:t>
            </a:r>
            <a:r>
              <a:rPr lang="en-US" dirty="0">
                <a:solidFill>
                  <a:srgbClr val="000000"/>
                </a:solidFill>
              </a:rPr>
              <a:t>, James es un </a:t>
            </a:r>
            <a:r>
              <a:rPr lang="en-US" dirty="0" err="1">
                <a:solidFill>
                  <a:srgbClr val="000000"/>
                </a:solidFill>
              </a:rPr>
              <a:t>excelente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entrenador</a:t>
            </a:r>
            <a:r>
              <a:rPr lang="en-US" dirty="0">
                <a:solidFill>
                  <a:srgbClr val="000000"/>
                </a:solidFill>
              </a:rPr>
              <a:t> al que </a:t>
            </a:r>
            <a:r>
              <a:rPr lang="en-US" dirty="0" err="1">
                <a:solidFill>
                  <a:srgbClr val="000000"/>
                </a:solidFill>
              </a:rPr>
              <a:t>acudir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</a:rPr>
              <a:t>– David </a:t>
            </a:r>
            <a:r>
              <a:rPr lang="en-US" dirty="0" err="1">
                <a:solidFill>
                  <a:srgbClr val="000000"/>
                </a:solidFill>
              </a:rPr>
              <a:t>Stackleather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4AD1FA-3096-D245-AA2C-2FF415F84A98}"/>
              </a:ext>
            </a:extLst>
          </p:cNvPr>
          <p:cNvSpPr txBox="1"/>
          <p:nvPr/>
        </p:nvSpPr>
        <p:spPr>
          <a:xfrm>
            <a:off x="2567439" y="3285205"/>
            <a:ext cx="88159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No solo </a:t>
            </a:r>
            <a:r>
              <a:rPr lang="en-US" dirty="0" err="1">
                <a:solidFill>
                  <a:srgbClr val="000000"/>
                </a:solidFill>
              </a:rPr>
              <a:t>domina</a:t>
            </a:r>
            <a:r>
              <a:rPr lang="en-US" dirty="0">
                <a:solidFill>
                  <a:srgbClr val="000000"/>
                </a:solidFill>
              </a:rPr>
              <a:t> las </a:t>
            </a:r>
            <a:r>
              <a:rPr lang="en-US" dirty="0" err="1">
                <a:solidFill>
                  <a:srgbClr val="000000"/>
                </a:solidFill>
              </a:rPr>
              <a:t>metodologías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ágiles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dirty="0" err="1">
                <a:solidFill>
                  <a:srgbClr val="000000"/>
                </a:solidFill>
              </a:rPr>
              <a:t>sino</a:t>
            </a:r>
            <a:r>
              <a:rPr lang="en-US" dirty="0">
                <a:solidFill>
                  <a:srgbClr val="000000"/>
                </a:solidFill>
              </a:rPr>
              <a:t> que </a:t>
            </a:r>
            <a:r>
              <a:rPr lang="en-US" dirty="0" err="1">
                <a:solidFill>
                  <a:srgbClr val="000000"/>
                </a:solidFill>
              </a:rPr>
              <a:t>también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está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muy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versado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en</a:t>
            </a:r>
            <a:r>
              <a:rPr lang="en-US" dirty="0">
                <a:solidFill>
                  <a:srgbClr val="000000"/>
                </a:solidFill>
              </a:rPr>
              <a:t> las </a:t>
            </a:r>
            <a:r>
              <a:rPr lang="en-US" dirty="0" err="1">
                <a:solidFill>
                  <a:srgbClr val="000000"/>
                </a:solidFill>
              </a:rPr>
              <a:t>metodologías</a:t>
            </a:r>
            <a:r>
              <a:rPr lang="en-US" dirty="0">
                <a:solidFill>
                  <a:srgbClr val="000000"/>
                </a:solidFill>
              </a:rPr>
              <a:t> de </a:t>
            </a:r>
            <a:r>
              <a:rPr lang="en-US" dirty="0" err="1">
                <a:solidFill>
                  <a:srgbClr val="000000"/>
                </a:solidFill>
              </a:rPr>
              <a:t>desarrollo</a:t>
            </a:r>
            <a:r>
              <a:rPr lang="en-US" dirty="0">
                <a:solidFill>
                  <a:srgbClr val="000000"/>
                </a:solidFill>
              </a:rPr>
              <a:t> de software, lo que le </a:t>
            </a:r>
            <a:r>
              <a:rPr lang="en-US" dirty="0" err="1">
                <a:solidFill>
                  <a:srgbClr val="000000"/>
                </a:solidFill>
              </a:rPr>
              <a:t>permite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enfrentarse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cara</a:t>
            </a:r>
            <a:r>
              <a:rPr lang="en-US" dirty="0">
                <a:solidFill>
                  <a:srgbClr val="000000"/>
                </a:solidFill>
              </a:rPr>
              <a:t> a </a:t>
            </a:r>
            <a:r>
              <a:rPr lang="en-US" dirty="0" err="1">
                <a:solidFill>
                  <a:srgbClr val="000000"/>
                </a:solidFill>
              </a:rPr>
              <a:t>cara</a:t>
            </a:r>
            <a:r>
              <a:rPr lang="en-US" dirty="0">
                <a:solidFill>
                  <a:srgbClr val="000000"/>
                </a:solidFill>
              </a:rPr>
              <a:t> con </a:t>
            </a:r>
            <a:r>
              <a:rPr lang="en-US" dirty="0" err="1">
                <a:solidFill>
                  <a:srgbClr val="000000"/>
                </a:solidFill>
              </a:rPr>
              <a:t>algunos</a:t>
            </a:r>
            <a:r>
              <a:rPr lang="en-US" dirty="0">
                <a:solidFill>
                  <a:srgbClr val="000000"/>
                </a:solidFill>
              </a:rPr>
              <a:t> de </a:t>
            </a:r>
            <a:r>
              <a:rPr lang="en-US" dirty="0" err="1">
                <a:solidFill>
                  <a:srgbClr val="000000"/>
                </a:solidFill>
              </a:rPr>
              <a:t>los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desarrolladores</a:t>
            </a:r>
            <a:r>
              <a:rPr lang="en-US" dirty="0">
                <a:solidFill>
                  <a:srgbClr val="000000"/>
                </a:solidFill>
              </a:rPr>
              <a:t> y </a:t>
            </a:r>
            <a:r>
              <a:rPr lang="en-US" dirty="0" err="1">
                <a:solidFill>
                  <a:srgbClr val="000000"/>
                </a:solidFill>
              </a:rPr>
              <a:t>líderes</a:t>
            </a:r>
            <a:r>
              <a:rPr lang="en-US" dirty="0">
                <a:solidFill>
                  <a:srgbClr val="000000"/>
                </a:solidFill>
              </a:rPr>
              <a:t> senior </a:t>
            </a:r>
            <a:r>
              <a:rPr lang="en-US" dirty="0" err="1">
                <a:solidFill>
                  <a:srgbClr val="000000"/>
                </a:solidFill>
              </a:rPr>
              <a:t>más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astutos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técnicamente</a:t>
            </a:r>
            <a:r>
              <a:rPr lang="en-US" dirty="0">
                <a:solidFill>
                  <a:srgbClr val="000000"/>
                </a:solidFill>
              </a:rPr>
              <a:t> de la </a:t>
            </a:r>
            <a:r>
              <a:rPr lang="en-US" dirty="0" err="1">
                <a:solidFill>
                  <a:srgbClr val="000000"/>
                </a:solidFill>
              </a:rPr>
              <a:t>organización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</a:rPr>
              <a:t>– Trevor </a:t>
            </a:r>
            <a:r>
              <a:rPr lang="en-US" dirty="0" err="1">
                <a:solidFill>
                  <a:srgbClr val="000000"/>
                </a:solidFill>
              </a:rPr>
              <a:t>Gamba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CDB3DB-6ECC-154F-B7C6-7CB2F04D2E44}"/>
              </a:ext>
            </a:extLst>
          </p:cNvPr>
          <p:cNvSpPr txBox="1"/>
          <p:nvPr/>
        </p:nvSpPr>
        <p:spPr>
          <a:xfrm>
            <a:off x="2567439" y="1807014"/>
            <a:ext cx="83680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Trabajar</a:t>
            </a:r>
            <a:r>
              <a:rPr lang="en-US" dirty="0">
                <a:solidFill>
                  <a:srgbClr val="000000"/>
                </a:solidFill>
              </a:rPr>
              <a:t> con James </a:t>
            </a:r>
            <a:r>
              <a:rPr lang="en-US" dirty="0" err="1">
                <a:solidFill>
                  <a:srgbClr val="000000"/>
                </a:solidFill>
              </a:rPr>
              <a:t>fue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una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experiencia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transformadora</a:t>
            </a:r>
            <a:r>
              <a:rPr lang="en-US" dirty="0">
                <a:solidFill>
                  <a:srgbClr val="000000"/>
                </a:solidFill>
              </a:rPr>
              <a:t> para </a:t>
            </a:r>
            <a:r>
              <a:rPr lang="en-US" dirty="0" err="1">
                <a:solidFill>
                  <a:srgbClr val="000000"/>
                </a:solidFill>
              </a:rPr>
              <a:t>mí</a:t>
            </a:r>
            <a:r>
              <a:rPr lang="en-US" dirty="0">
                <a:solidFill>
                  <a:srgbClr val="000000"/>
                </a:solidFill>
              </a:rPr>
              <a:t> y para </a:t>
            </a:r>
            <a:r>
              <a:rPr lang="en-US" dirty="0" err="1">
                <a:solidFill>
                  <a:srgbClr val="000000"/>
                </a:solidFill>
              </a:rPr>
              <a:t>el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equipo</a:t>
            </a:r>
            <a:r>
              <a:rPr lang="en-US" dirty="0">
                <a:solidFill>
                  <a:srgbClr val="000000"/>
                </a:solidFill>
              </a:rPr>
              <a:t>. Nos </a:t>
            </a:r>
            <a:r>
              <a:rPr lang="en-US" dirty="0" err="1">
                <a:solidFill>
                  <a:srgbClr val="000000"/>
                </a:solidFill>
              </a:rPr>
              <a:t>llevó</a:t>
            </a:r>
            <a:r>
              <a:rPr lang="en-US" dirty="0">
                <a:solidFill>
                  <a:srgbClr val="000000"/>
                </a:solidFill>
              </a:rPr>
              <a:t> de "No hay forma de que se </a:t>
            </a:r>
            <a:r>
              <a:rPr lang="en-US" dirty="0" err="1">
                <a:solidFill>
                  <a:srgbClr val="000000"/>
                </a:solidFill>
              </a:rPr>
              <a:t>pueda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hacer</a:t>
            </a:r>
            <a:r>
              <a:rPr lang="en-US" dirty="0">
                <a:solidFill>
                  <a:srgbClr val="000000"/>
                </a:solidFill>
              </a:rPr>
              <a:t> scrum </a:t>
            </a:r>
            <a:r>
              <a:rPr lang="en-US" dirty="0" err="1">
                <a:solidFill>
                  <a:srgbClr val="000000"/>
                </a:solidFill>
              </a:rPr>
              <a:t>aquí</a:t>
            </a:r>
            <a:r>
              <a:rPr lang="en-US" dirty="0">
                <a:solidFill>
                  <a:srgbClr val="000000"/>
                </a:solidFill>
              </a:rPr>
              <a:t>" a "No </a:t>
            </a:r>
            <a:r>
              <a:rPr lang="en-US" dirty="0" err="1">
                <a:solidFill>
                  <a:srgbClr val="000000"/>
                </a:solidFill>
              </a:rPr>
              <a:t>podemos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volver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err="1">
                <a:solidFill>
                  <a:srgbClr val="000000"/>
                </a:solidFill>
              </a:rPr>
              <a:t>atrás</a:t>
            </a:r>
            <a:r>
              <a:rPr lang="en-US" dirty="0">
                <a:solidFill>
                  <a:srgbClr val="000000"/>
                </a:solidFill>
              </a:rPr>
              <a:t>.</a:t>
            </a:r>
          </a:p>
          <a:p>
            <a:r>
              <a:rPr lang="en-US" dirty="0">
                <a:solidFill>
                  <a:srgbClr val="000000"/>
                </a:solidFill>
              </a:rPr>
              <a:t>– Dmitry Barsky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5A93A8-432E-0982-9F51-FEF08DD2D9D9}"/>
              </a:ext>
            </a:extLst>
          </p:cNvPr>
          <p:cNvSpPr txBox="1"/>
          <p:nvPr/>
        </p:nvSpPr>
        <p:spPr>
          <a:xfrm>
            <a:off x="7282543" y="-1"/>
            <a:ext cx="49062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Escrito</a:t>
            </a:r>
            <a:r>
              <a:rPr lang="en-US" sz="4000" b="1" dirty="0">
                <a:solidFill>
                  <a:srgbClr val="253F8F"/>
                </a:solidFill>
              </a:rPr>
              <a:t>
</a:t>
            </a:r>
            <a:r>
              <a:rPr lang="en-US" sz="4000" b="1" dirty="0" err="1">
                <a:solidFill>
                  <a:srgbClr val="253F8F"/>
                </a:solidFill>
              </a:rPr>
              <a:t>Recomendaciones</a:t>
            </a:r>
            <a:endParaRPr lang="en-US" sz="4000" b="1" dirty="0">
              <a:solidFill>
                <a:srgbClr val="253F8F"/>
              </a:solidFill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1D3AA39-FDD2-07CF-B719-2E7774E316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01F22E7-8698-A404-BCE1-B4A06547F30D}"/>
              </a:ext>
            </a:extLst>
          </p:cNvPr>
          <p:cNvSpPr txBox="1"/>
          <p:nvPr/>
        </p:nvSpPr>
        <p:spPr>
          <a:xfrm>
            <a:off x="4114680" y="121919"/>
            <a:ext cx="82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0000"/>
                </a:solidFill>
              </a:rPr>
              <a:t>?</a:t>
            </a:r>
            <a:endParaRPr lang="en-US" sz="6000" b="1" dirty="0">
              <a:solidFill>
                <a:srgbClr val="000000"/>
              </a:solidFill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8206B6A5-DF12-76F9-D16D-2E14FD819D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904211" y="136910"/>
            <a:ext cx="1096289" cy="109628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000765D-6120-7FFD-01CB-D5173F0740F8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2538902"/>
      </p:ext>
    </p:extLst>
  </p:cSld>
  <p:clrMapOvr>
    <a:masterClrMapping/>
  </p:clrMapOvr>
  <p:transition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75A93A8-432E-0982-9F51-FEF08DD2D9D9}"/>
              </a:ext>
            </a:extLst>
          </p:cNvPr>
          <p:cNvSpPr txBox="1"/>
          <p:nvPr/>
        </p:nvSpPr>
        <p:spPr>
          <a:xfrm>
            <a:off x="7665057" y="-1"/>
            <a:ext cx="45237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Logística</a:t>
            </a:r>
            <a:endParaRPr lang="en-US" sz="4000" b="1" dirty="0">
              <a:solidFill>
                <a:srgbClr val="253F8F"/>
              </a:solidFill>
            </a:endParaRPr>
          </a:p>
          <a:p>
            <a:pPr algn="r"/>
            <a:r>
              <a:rPr lang="en-US" sz="4000" b="1" dirty="0">
                <a:solidFill>
                  <a:srgbClr val="253F8F"/>
                </a:solidFill>
              </a:rPr>
              <a:t>Global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BD4EEB8-7250-6489-E47F-B285C1542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68" y="1638419"/>
            <a:ext cx="4951567" cy="49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FCFF6DF-16FF-8F05-6F84-31E6FBE5ECD7}"/>
              </a:ext>
            </a:extLst>
          </p:cNvPr>
          <p:cNvSpPr txBox="1"/>
          <p:nvPr/>
        </p:nvSpPr>
        <p:spPr>
          <a:xfrm>
            <a:off x="5426653" y="1606887"/>
            <a:ext cx="641325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</a:rPr>
              <a:t>Agile Carpentry </a:t>
            </a:r>
            <a:r>
              <a:rPr lang="en-US" sz="3600" dirty="0" err="1">
                <a:solidFill>
                  <a:srgbClr val="000000"/>
                </a:solidFill>
              </a:rPr>
              <a:t>tiene</a:t>
            </a:r>
            <a:r>
              <a:rPr lang="en-US" sz="3600" dirty="0">
                <a:solidFill>
                  <a:srgbClr val="000000"/>
                </a:solidFill>
              </a:rPr>
              <a:t> la </a:t>
            </a:r>
            <a:r>
              <a:rPr lang="en-US" sz="3600" dirty="0" err="1">
                <a:solidFill>
                  <a:srgbClr val="000000"/>
                </a:solidFill>
              </a:rPr>
              <a:t>capacidad</a:t>
            </a:r>
            <a:r>
              <a:rPr lang="en-US" sz="3600" dirty="0">
                <a:solidFill>
                  <a:srgbClr val="000000"/>
                </a:solidFill>
              </a:rPr>
              <a:t> </a:t>
            </a:r>
            <a:r>
              <a:rPr lang="en-US" sz="3600" dirty="0" err="1">
                <a:solidFill>
                  <a:srgbClr val="000000"/>
                </a:solidFill>
              </a:rPr>
              <a:t>logística</a:t>
            </a:r>
            <a:r>
              <a:rPr lang="en-US" sz="3600" dirty="0">
                <a:solidFill>
                  <a:srgbClr val="000000"/>
                </a:solidFill>
              </a:rPr>
              <a:t> global para </a:t>
            </a:r>
            <a:r>
              <a:rPr lang="en-US" sz="3600" dirty="0" err="1">
                <a:solidFill>
                  <a:srgbClr val="000000"/>
                </a:solidFill>
              </a:rPr>
              <a:t>aliviar</a:t>
            </a:r>
            <a:r>
              <a:rPr lang="en-US" sz="3600" dirty="0">
                <a:solidFill>
                  <a:srgbClr val="000000"/>
                </a:solidFill>
              </a:rPr>
              <a:t> la carga del </a:t>
            </a:r>
            <a:r>
              <a:rPr lang="en-US" sz="3600" dirty="0" err="1">
                <a:solidFill>
                  <a:srgbClr val="000000"/>
                </a:solidFill>
              </a:rPr>
              <a:t>cliente</a:t>
            </a:r>
            <a:r>
              <a:rPr lang="en-US" sz="3600" dirty="0">
                <a:solidFill>
                  <a:srgbClr val="000000"/>
                </a:solidFill>
              </a:rPr>
              <a:t> </a:t>
            </a:r>
            <a:r>
              <a:rPr lang="en-US" sz="3600" dirty="0" err="1">
                <a:solidFill>
                  <a:srgbClr val="000000"/>
                </a:solidFill>
              </a:rPr>
              <a:t>requerida</a:t>
            </a:r>
            <a:r>
              <a:rPr lang="en-US" sz="3600" dirty="0">
                <a:solidFill>
                  <a:srgbClr val="000000"/>
                </a:solidFill>
              </a:rPr>
              <a:t> para </a:t>
            </a:r>
            <a:r>
              <a:rPr lang="en-US" sz="3600" dirty="0" err="1">
                <a:solidFill>
                  <a:srgbClr val="000000"/>
                </a:solidFill>
              </a:rPr>
              <a:t>organizar</a:t>
            </a:r>
            <a:r>
              <a:rPr lang="en-US" sz="3600" dirty="0">
                <a:solidFill>
                  <a:srgbClr val="000000"/>
                </a:solidFill>
              </a:rPr>
              <a:t> un </a:t>
            </a:r>
            <a:r>
              <a:rPr lang="en-US" sz="3600" dirty="0" err="1">
                <a:solidFill>
                  <a:srgbClr val="000000"/>
                </a:solidFill>
              </a:rPr>
              <a:t>curso</a:t>
            </a:r>
            <a:r>
              <a:rPr lang="en-US" sz="3600" dirty="0">
                <a:solidFill>
                  <a:srgbClr val="000000"/>
                </a:solidFill>
              </a:rPr>
              <a:t> </a:t>
            </a:r>
            <a:r>
              <a:rPr lang="en-US" sz="3600" dirty="0" err="1">
                <a:solidFill>
                  <a:srgbClr val="000000"/>
                </a:solidFill>
              </a:rPr>
              <a:t>LeSS</a:t>
            </a:r>
            <a:r>
              <a:rPr lang="en-US" sz="3600" dirty="0">
                <a:solidFill>
                  <a:srgbClr val="000000"/>
                </a:solidFill>
              </a:rPr>
              <a:t> </a:t>
            </a:r>
            <a:r>
              <a:rPr lang="en-US" sz="3600" dirty="0" err="1">
                <a:solidFill>
                  <a:srgbClr val="000000"/>
                </a:solidFill>
              </a:rPr>
              <a:t>basado</a:t>
            </a:r>
            <a:r>
              <a:rPr lang="en-US" sz="3600" dirty="0">
                <a:solidFill>
                  <a:srgbClr val="000000"/>
                </a:solidFill>
              </a:rPr>
              <a:t> </a:t>
            </a:r>
            <a:r>
              <a:rPr lang="en-US" sz="3600" dirty="0" err="1">
                <a:solidFill>
                  <a:srgbClr val="000000"/>
                </a:solidFill>
              </a:rPr>
              <a:t>en</a:t>
            </a:r>
            <a:r>
              <a:rPr lang="en-US" sz="3600" dirty="0">
                <a:solidFill>
                  <a:srgbClr val="000000"/>
                </a:solidFill>
              </a:rPr>
              <a:t> </a:t>
            </a:r>
            <a:r>
              <a:rPr lang="en-US" sz="3600" dirty="0" err="1">
                <a:solidFill>
                  <a:srgbClr val="000000"/>
                </a:solidFill>
              </a:rPr>
              <a:t>modelado</a:t>
            </a:r>
            <a:r>
              <a:rPr lang="en-US" sz="3600" dirty="0">
                <a:solidFill>
                  <a:srgbClr val="000000"/>
                </a:solidFill>
              </a:rPr>
              <a:t> de </a:t>
            </a:r>
            <a:r>
              <a:rPr lang="en-US" sz="3600" dirty="0" err="1">
                <a:solidFill>
                  <a:srgbClr val="000000"/>
                </a:solidFill>
              </a:rPr>
              <a:t>sistemas</a:t>
            </a:r>
            <a:r>
              <a:rPr lang="en-US" sz="3600" dirty="0">
                <a:solidFill>
                  <a:srgbClr val="000000"/>
                </a:solidFill>
              </a:rPr>
              <a:t>. </a:t>
            </a:r>
          </a:p>
          <a:p>
            <a:endParaRPr lang="en-US" sz="3600" dirty="0">
              <a:solidFill>
                <a:srgbClr val="000000"/>
              </a:solidFill>
            </a:endParaRPr>
          </a:p>
          <a:p>
            <a:r>
              <a:rPr lang="en-US" sz="3600" dirty="0" err="1">
                <a:solidFill>
                  <a:srgbClr val="000000"/>
                </a:solidFill>
              </a:rPr>
              <a:t>Esto</a:t>
            </a:r>
            <a:r>
              <a:rPr lang="en-US" sz="3600" dirty="0">
                <a:solidFill>
                  <a:srgbClr val="000000"/>
                </a:solidFill>
              </a:rPr>
              <a:t> es </a:t>
            </a:r>
            <a:r>
              <a:rPr lang="en-US" sz="3600" dirty="0" err="1">
                <a:solidFill>
                  <a:srgbClr val="000000"/>
                </a:solidFill>
              </a:rPr>
              <a:t>más</a:t>
            </a:r>
            <a:r>
              <a:rPr lang="en-US" sz="3600" dirty="0">
                <a:solidFill>
                  <a:srgbClr val="000000"/>
                </a:solidFill>
              </a:rPr>
              <a:t> </a:t>
            </a:r>
            <a:r>
              <a:rPr lang="en-US" sz="3600" dirty="0" err="1">
                <a:solidFill>
                  <a:srgbClr val="000000"/>
                </a:solidFill>
              </a:rPr>
              <a:t>único</a:t>
            </a:r>
            <a:r>
              <a:rPr lang="en-US" sz="3600" dirty="0">
                <a:solidFill>
                  <a:srgbClr val="000000"/>
                </a:solidFill>
              </a:rPr>
              <a:t> de lo</a:t>
            </a:r>
          </a:p>
          <a:p>
            <a:r>
              <a:rPr lang="en-US" sz="3600" dirty="0">
                <a:solidFill>
                  <a:srgbClr val="000000"/>
                </a:solidFill>
              </a:rPr>
              <a:t>que </a:t>
            </a:r>
            <a:r>
              <a:rPr lang="en-US" sz="3600" dirty="0" err="1">
                <a:solidFill>
                  <a:srgbClr val="000000"/>
                </a:solidFill>
              </a:rPr>
              <a:t>cabría</a:t>
            </a:r>
            <a:r>
              <a:rPr lang="en-US" sz="3600" dirty="0">
                <a:solidFill>
                  <a:srgbClr val="000000"/>
                </a:solidFill>
              </a:rPr>
              <a:t> </a:t>
            </a:r>
            <a:r>
              <a:rPr lang="en-US" sz="3600" dirty="0" err="1">
                <a:solidFill>
                  <a:srgbClr val="000000"/>
                </a:solidFill>
              </a:rPr>
              <a:t>esperar</a:t>
            </a:r>
            <a:r>
              <a:rPr lang="en-US" sz="3600" dirty="0">
                <a:solidFill>
                  <a:srgbClr val="000000"/>
                </a:solidFill>
              </a:rPr>
              <a:t>.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4222130A-C981-E72A-C3C1-3CFE5A3D03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210D7CE-C664-AB34-FAD4-4A637A8AD514}"/>
              </a:ext>
            </a:extLst>
          </p:cNvPr>
          <p:cNvSpPr txBox="1"/>
          <p:nvPr/>
        </p:nvSpPr>
        <p:spPr>
          <a:xfrm>
            <a:off x="4114680" y="121919"/>
            <a:ext cx="82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0000"/>
                </a:solidFill>
              </a:rPr>
              <a:t>?</a:t>
            </a:r>
            <a:endParaRPr lang="en-US" sz="6000" b="1" dirty="0">
              <a:solidFill>
                <a:srgbClr val="000000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DC21AA39-53BB-47B8-A64B-64A9F36946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04211" y="136910"/>
            <a:ext cx="1096289" cy="10962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16AA5F-44BB-AA8B-05C3-CD7CFA35F061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666348"/>
      </p:ext>
    </p:extLst>
  </p:cSld>
  <p:clrMapOvr>
    <a:masterClrMapping/>
  </p:clrMapOvr>
  <p:transition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FA9270-F500-4E49-9978-E4BD67B5E7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" y="693962"/>
            <a:ext cx="12188825" cy="5470075"/>
          </a:xfrm>
        </p:spPr>
        <p:txBody>
          <a:bodyPr/>
          <a:lstStyle/>
          <a:p>
            <a:r>
              <a:rPr lang="en-US" dirty="0"/>
              <a:t>¿Por 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Patrocinar</a:t>
            </a:r>
            <a:r>
              <a:rPr lang="en-US" dirty="0"/>
              <a:t> un </a:t>
            </a:r>
            <a:r>
              <a:rPr lang="en-US" dirty="0" err="1"/>
              <a:t>Curso</a:t>
            </a:r>
            <a:r>
              <a:rPr lang="en-US" dirty="0"/>
              <a:t> </a:t>
            </a:r>
            <a:r>
              <a:rPr lang="en-US" dirty="0" err="1"/>
              <a:t>LeSS</a:t>
            </a:r>
            <a:r>
              <a:rPr lang="en-US" dirty="0"/>
              <a:t> </a:t>
            </a:r>
            <a:r>
              <a:rPr lang="en-US" dirty="0" err="1"/>
              <a:t>Basado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Modelado</a:t>
            </a:r>
            <a:r>
              <a:rPr lang="en-US" dirty="0"/>
              <a:t> de </a:t>
            </a:r>
            <a:r>
              <a:rPr lang="en-US" dirty="0" err="1"/>
              <a:t>Sistemas</a:t>
            </a:r>
            <a:r>
              <a:rPr lang="en-US" dirty="0"/>
              <a:t>?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A98241BB-A5C3-1B72-67D3-CD87CFEED7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759273"/>
      </p:ext>
    </p:extLst>
  </p:cSld>
  <p:clrMapOvr>
    <a:masterClrMapping/>
  </p:clrMapOvr>
  <p:transition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068D0F-49E8-4F9A-6E63-D0AB1DF6F153}"/>
              </a:ext>
            </a:extLst>
          </p:cNvPr>
          <p:cNvSpPr txBox="1"/>
          <p:nvPr/>
        </p:nvSpPr>
        <p:spPr>
          <a:xfrm>
            <a:off x="590898" y="1555220"/>
            <a:ext cx="1100702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>
                <a:solidFill>
                  <a:srgbClr val="000000"/>
                </a:solidFill>
              </a:rPr>
              <a:t>Decirle</a:t>
            </a:r>
            <a:r>
              <a:rPr lang="en-US" sz="2200" dirty="0">
                <a:solidFill>
                  <a:srgbClr val="000000"/>
                </a:solidFill>
              </a:rPr>
              <a:t> a la </a:t>
            </a:r>
            <a:r>
              <a:rPr lang="en-US" sz="2200" dirty="0" err="1">
                <a:solidFill>
                  <a:srgbClr val="000000"/>
                </a:solidFill>
              </a:rPr>
              <a:t>gente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por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qué</a:t>
            </a:r>
            <a:r>
              <a:rPr lang="en-US" sz="2200" dirty="0">
                <a:solidFill>
                  <a:srgbClr val="000000"/>
                </a:solidFill>
              </a:rPr>
              <a:t> y </a:t>
            </a:r>
            <a:r>
              <a:rPr lang="en-US" sz="2200" dirty="0" err="1">
                <a:solidFill>
                  <a:srgbClr val="000000"/>
                </a:solidFill>
              </a:rPr>
              <a:t>cómo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deben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cambiar</a:t>
            </a:r>
            <a:r>
              <a:rPr lang="en-US" sz="2200" dirty="0">
                <a:solidFill>
                  <a:srgbClr val="000000"/>
                </a:solidFill>
              </a:rPr>
              <a:t> no </a:t>
            </a:r>
            <a:r>
              <a:rPr lang="en-US" sz="2200" dirty="0" err="1">
                <a:solidFill>
                  <a:srgbClr val="000000"/>
                </a:solidFill>
              </a:rPr>
              <a:t>suele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funcionar</a:t>
            </a:r>
            <a:r>
              <a:rPr lang="en-US" sz="2200" dirty="0">
                <a:solidFill>
                  <a:srgbClr val="000000"/>
                </a:solidFill>
              </a:rPr>
              <a:t>. </a:t>
            </a:r>
            <a:r>
              <a:rPr lang="en-US" sz="2200" dirty="0" err="1">
                <a:solidFill>
                  <a:srgbClr val="000000"/>
                </a:solidFill>
              </a:rPr>
              <a:t>Dejar</a:t>
            </a:r>
            <a:r>
              <a:rPr lang="en-US" sz="2200" dirty="0">
                <a:solidFill>
                  <a:srgbClr val="000000"/>
                </a:solidFill>
              </a:rPr>
              <a:t> que lo </a:t>
            </a:r>
            <a:r>
              <a:rPr lang="en-US" sz="2200" dirty="0" err="1">
                <a:solidFill>
                  <a:srgbClr val="000000"/>
                </a:solidFill>
              </a:rPr>
              <a:t>descubran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por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sí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mismos</a:t>
            </a:r>
            <a:r>
              <a:rPr lang="en-US" sz="2200" dirty="0">
                <a:solidFill>
                  <a:srgbClr val="000000"/>
                </a:solidFill>
              </a:rPr>
              <a:t> a menudo lo </a:t>
            </a:r>
            <a:r>
              <a:rPr lang="en-US" sz="2200" dirty="0" err="1">
                <a:solidFill>
                  <a:srgbClr val="000000"/>
                </a:solidFill>
              </a:rPr>
              <a:t>hace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</a:p>
          <a:p>
            <a:endParaRPr lang="en-US" sz="2200" dirty="0">
              <a:solidFill>
                <a:srgbClr val="000000"/>
              </a:solidFill>
            </a:endParaRPr>
          </a:p>
          <a:p>
            <a:r>
              <a:rPr lang="en-US" sz="2200" dirty="0">
                <a:solidFill>
                  <a:srgbClr val="000000"/>
                </a:solidFill>
              </a:rPr>
              <a:t>El </a:t>
            </a:r>
            <a:r>
              <a:rPr lang="en-US" sz="2200" dirty="0" err="1">
                <a:solidFill>
                  <a:srgbClr val="000000"/>
                </a:solidFill>
              </a:rPr>
              <a:t>curso</a:t>
            </a:r>
            <a:r>
              <a:rPr lang="en-US" sz="2200" dirty="0">
                <a:solidFill>
                  <a:srgbClr val="000000"/>
                </a:solidFill>
              </a:rPr>
              <a:t> de 3 días </a:t>
            </a:r>
            <a:r>
              <a:rPr lang="en-US" sz="2200" b="1" dirty="0">
                <a:solidFill>
                  <a:srgbClr val="000000"/>
                </a:solidFill>
              </a:rPr>
              <a:t>Certified </a:t>
            </a:r>
            <a:r>
              <a:rPr lang="en-US" sz="2200" b="1" dirty="0" err="1">
                <a:solidFill>
                  <a:srgbClr val="000000"/>
                </a:solidFill>
              </a:rPr>
              <a:t>LeSS</a:t>
            </a:r>
            <a:r>
              <a:rPr lang="en-US" sz="2200" b="1" dirty="0">
                <a:solidFill>
                  <a:srgbClr val="000000"/>
                </a:solidFill>
              </a:rPr>
              <a:t> Practitioner</a:t>
            </a:r>
            <a:r>
              <a:rPr lang="en-US" sz="2200" dirty="0">
                <a:solidFill>
                  <a:srgbClr val="000000"/>
                </a:solidFill>
              </a:rPr>
              <a:t> de Agile Carpentry, y </a:t>
            </a:r>
            <a:r>
              <a:rPr lang="en-US" sz="2200" dirty="0" err="1">
                <a:solidFill>
                  <a:srgbClr val="000000"/>
                </a:solidFill>
              </a:rPr>
              <a:t>el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curso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relacionado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b="1" dirty="0">
                <a:solidFill>
                  <a:srgbClr val="000000"/>
                </a:solidFill>
              </a:rPr>
              <a:t>Certified </a:t>
            </a:r>
            <a:r>
              <a:rPr lang="en-US" sz="2200" b="1" dirty="0" err="1">
                <a:solidFill>
                  <a:srgbClr val="000000"/>
                </a:solidFill>
              </a:rPr>
              <a:t>LeSS</a:t>
            </a:r>
            <a:r>
              <a:rPr lang="en-US" sz="2200" b="1" dirty="0">
                <a:solidFill>
                  <a:srgbClr val="000000"/>
                </a:solidFill>
              </a:rPr>
              <a:t> for Executives</a:t>
            </a:r>
            <a:r>
              <a:rPr lang="en-US" sz="2200" dirty="0">
                <a:solidFill>
                  <a:srgbClr val="000000"/>
                </a:solidFill>
              </a:rPr>
              <a:t> se </a:t>
            </a:r>
            <a:r>
              <a:rPr lang="en-US" sz="2200" dirty="0" err="1">
                <a:solidFill>
                  <a:srgbClr val="000000"/>
                </a:solidFill>
              </a:rPr>
              <a:t>basa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en</a:t>
            </a:r>
            <a:r>
              <a:rPr lang="en-US" sz="2200" dirty="0">
                <a:solidFill>
                  <a:srgbClr val="000000"/>
                </a:solidFill>
              </a:rPr>
              <a:t> un taller de </a:t>
            </a:r>
            <a:r>
              <a:rPr lang="en-US" sz="2200" dirty="0" err="1">
                <a:solidFill>
                  <a:srgbClr val="000000"/>
                </a:solidFill>
              </a:rPr>
              <a:t>modelado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sistemas</a:t>
            </a:r>
            <a:r>
              <a:rPr lang="en-US" sz="2200" dirty="0">
                <a:solidFill>
                  <a:srgbClr val="000000"/>
                </a:solidFill>
              </a:rPr>
              <a:t>. Los </a:t>
            </a:r>
            <a:r>
              <a:rPr lang="en-US" sz="2200" dirty="0" err="1">
                <a:solidFill>
                  <a:srgbClr val="000000"/>
                </a:solidFill>
              </a:rPr>
              <a:t>participantes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pasan</a:t>
            </a:r>
            <a:r>
              <a:rPr lang="en-US" sz="2200" dirty="0">
                <a:solidFill>
                  <a:srgbClr val="000000"/>
                </a:solidFill>
              </a:rPr>
              <a:t> gran </a:t>
            </a:r>
            <a:r>
              <a:rPr lang="en-US" sz="2200" dirty="0" err="1">
                <a:solidFill>
                  <a:srgbClr val="000000"/>
                </a:solidFill>
              </a:rPr>
              <a:t>parte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su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tiempo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grupos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pequeños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grandes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pizarras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blancas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trazando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cuidadosamente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cómo</a:t>
            </a:r>
            <a:r>
              <a:rPr lang="en-US" sz="2200" dirty="0">
                <a:solidFill>
                  <a:srgbClr val="000000"/>
                </a:solidFill>
              </a:rPr>
              <a:t> las </a:t>
            </a:r>
            <a:r>
              <a:rPr lang="en-US" sz="2200" dirty="0" err="1">
                <a:solidFill>
                  <a:srgbClr val="000000"/>
                </a:solidFill>
              </a:rPr>
              <a:t>diversas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opciones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diseño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organizacional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influyen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los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resultados</a:t>
            </a:r>
            <a:r>
              <a:rPr lang="en-US" sz="2200" dirty="0">
                <a:solidFill>
                  <a:srgbClr val="000000"/>
                </a:solidFill>
              </a:rPr>
              <a:t>.
</a:t>
            </a:r>
          </a:p>
          <a:p>
            <a:r>
              <a:rPr lang="en-US" sz="2200" dirty="0">
                <a:solidFill>
                  <a:srgbClr val="000000"/>
                </a:solidFill>
              </a:rPr>
              <a:t>Entre las </a:t>
            </a:r>
            <a:r>
              <a:rPr lang="en-US" sz="2200" dirty="0" err="1">
                <a:solidFill>
                  <a:srgbClr val="000000"/>
                </a:solidFill>
              </a:rPr>
              <a:t>sesiones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modelado</a:t>
            </a:r>
            <a:r>
              <a:rPr lang="en-US" sz="2200" dirty="0">
                <a:solidFill>
                  <a:srgbClr val="000000"/>
                </a:solidFill>
              </a:rPr>
              <a:t>, </a:t>
            </a:r>
            <a:r>
              <a:rPr lang="en-US" sz="2200" dirty="0" err="1">
                <a:solidFill>
                  <a:srgbClr val="000000"/>
                </a:solidFill>
              </a:rPr>
              <a:t>los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participantes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mapean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los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nuevos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conocimientos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teóricos</a:t>
            </a:r>
            <a:r>
              <a:rPr lang="en-US" sz="2200" dirty="0">
                <a:solidFill>
                  <a:srgbClr val="000000"/>
                </a:solidFill>
              </a:rPr>
              <a:t> que </a:t>
            </a:r>
            <a:r>
              <a:rPr lang="en-US" sz="2200" dirty="0" err="1">
                <a:solidFill>
                  <a:srgbClr val="000000"/>
                </a:solidFill>
              </a:rPr>
              <a:t>están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aprendiendo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por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sí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mismos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los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enfoques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accionables</a:t>
            </a:r>
            <a:r>
              <a:rPr lang="en-US" sz="2200" dirty="0">
                <a:solidFill>
                  <a:srgbClr val="000000"/>
                </a:solidFill>
              </a:rPr>
              <a:t> que se </a:t>
            </a:r>
            <a:r>
              <a:rPr lang="en-US" sz="2200" dirty="0" err="1">
                <a:solidFill>
                  <a:srgbClr val="000000"/>
                </a:solidFill>
              </a:rPr>
              <a:t>encuentran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LeSS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</a:p>
          <a:p>
            <a:r>
              <a:rPr lang="en-US" sz="2200" dirty="0">
                <a:solidFill>
                  <a:srgbClr val="000000"/>
                </a:solidFill>
              </a:rPr>
              <a:t>
A lo largo de la </a:t>
            </a:r>
            <a:r>
              <a:rPr lang="en-US" sz="2200" dirty="0" err="1">
                <a:solidFill>
                  <a:srgbClr val="000000"/>
                </a:solidFill>
              </a:rPr>
              <a:t>experiencia</a:t>
            </a:r>
            <a:r>
              <a:rPr lang="en-US" sz="2200" dirty="0">
                <a:solidFill>
                  <a:srgbClr val="000000"/>
                </a:solidFill>
              </a:rPr>
              <a:t>, James </a:t>
            </a:r>
            <a:r>
              <a:rPr lang="en-US" sz="2200" dirty="0" err="1">
                <a:solidFill>
                  <a:srgbClr val="000000"/>
                </a:solidFill>
              </a:rPr>
              <a:t>brinda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orientación</a:t>
            </a:r>
            <a:r>
              <a:rPr lang="en-US" sz="2200" dirty="0">
                <a:solidFill>
                  <a:srgbClr val="000000"/>
                </a:solidFill>
              </a:rPr>
              <a:t>, </a:t>
            </a:r>
            <a:r>
              <a:rPr lang="en-US" sz="2200" dirty="0" err="1">
                <a:solidFill>
                  <a:srgbClr val="000000"/>
                </a:solidFill>
              </a:rPr>
              <a:t>facilita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discusiones</a:t>
            </a:r>
            <a:r>
              <a:rPr lang="en-US" sz="2200" dirty="0">
                <a:solidFill>
                  <a:srgbClr val="000000"/>
                </a:solidFill>
              </a:rPr>
              <a:t>, </a:t>
            </a:r>
            <a:r>
              <a:rPr lang="en-US" sz="2200" dirty="0" err="1">
                <a:solidFill>
                  <a:srgbClr val="000000"/>
                </a:solidFill>
              </a:rPr>
              <a:t>comparte</a:t>
            </a:r>
            <a:r>
              <a:rPr lang="en-US" sz="2200" dirty="0">
                <a:solidFill>
                  <a:srgbClr val="000000"/>
                </a:solidFill>
              </a:rPr>
              <a:t> sus </a:t>
            </a:r>
            <a:r>
              <a:rPr lang="en-US" sz="2200" dirty="0" err="1">
                <a:solidFill>
                  <a:srgbClr val="000000"/>
                </a:solidFill>
              </a:rPr>
              <a:t>propios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conocimientos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expertos</a:t>
            </a:r>
            <a:r>
              <a:rPr lang="en-US" sz="2200" dirty="0">
                <a:solidFill>
                  <a:srgbClr val="000000"/>
                </a:solidFill>
              </a:rPr>
              <a:t> y </a:t>
            </a:r>
            <a:r>
              <a:rPr lang="en-US" sz="2200" dirty="0" err="1">
                <a:solidFill>
                  <a:srgbClr val="000000"/>
                </a:solidFill>
              </a:rPr>
              <a:t>brinda</a:t>
            </a:r>
            <a:r>
              <a:rPr lang="en-US" sz="2200" dirty="0">
                <a:solidFill>
                  <a:srgbClr val="000000"/>
                </a:solidFill>
              </a:rPr>
              <a:t> breves </a:t>
            </a:r>
            <a:r>
              <a:rPr lang="en-US" sz="2200" dirty="0" err="1">
                <a:solidFill>
                  <a:srgbClr val="000000"/>
                </a:solidFill>
              </a:rPr>
              <a:t>conferencias</a:t>
            </a:r>
            <a:r>
              <a:rPr lang="en-US" sz="2200" dirty="0">
                <a:solidFill>
                  <a:srgbClr val="000000"/>
                </a:solidFill>
              </a:rPr>
              <a:t> entre </a:t>
            </a:r>
            <a:r>
              <a:rPr lang="en-US" sz="2200" dirty="0" err="1">
                <a:solidFill>
                  <a:srgbClr val="000000"/>
                </a:solidFill>
              </a:rPr>
              <a:t>ejercicios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6454081" y="-1"/>
            <a:ext cx="573474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rgbClr val="253F8F"/>
                </a:solidFill>
              </a:rPr>
              <a:t>Taller </a:t>
            </a:r>
            <a:r>
              <a:rPr lang="en-US" sz="4000" b="1" dirty="0" err="1">
                <a:solidFill>
                  <a:srgbClr val="253F8F"/>
                </a:solidFill>
              </a:rPr>
              <a:t>Basado</a:t>
            </a:r>
            <a:r>
              <a:rPr lang="en-US" sz="4000" b="1" dirty="0">
                <a:solidFill>
                  <a:srgbClr val="253F8F"/>
                </a:solidFill>
              </a:rPr>
              <a:t> </a:t>
            </a:r>
            <a:r>
              <a:rPr lang="en-US" sz="4000" b="1" dirty="0" err="1">
                <a:solidFill>
                  <a:srgbClr val="253F8F"/>
                </a:solidFill>
              </a:rPr>
              <a:t>en</a:t>
            </a:r>
            <a:r>
              <a:rPr lang="en-US" sz="4000" b="1" dirty="0">
                <a:solidFill>
                  <a:srgbClr val="253F8F"/>
                </a:solidFill>
              </a:rPr>
              <a:t> </a:t>
            </a:r>
            <a:r>
              <a:rPr lang="en-US" sz="4000" b="1" dirty="0" err="1">
                <a:solidFill>
                  <a:srgbClr val="253F8F"/>
                </a:solidFill>
              </a:rPr>
              <a:t>Modelado</a:t>
            </a:r>
            <a:r>
              <a:rPr lang="en-US" sz="4000" b="1" dirty="0">
                <a:solidFill>
                  <a:srgbClr val="253F8F"/>
                </a:solidFill>
              </a:rPr>
              <a:t> de </a:t>
            </a:r>
            <a:r>
              <a:rPr lang="en-US" sz="4000" b="1" dirty="0" err="1">
                <a:solidFill>
                  <a:srgbClr val="253F8F"/>
                </a:solidFill>
              </a:rPr>
              <a:t>Sistemas</a:t>
            </a:r>
            <a:endParaRPr lang="en-US" sz="4000" b="1" dirty="0">
              <a:solidFill>
                <a:srgbClr val="253F8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F6874A-CC21-E0CA-5ED4-A91DC631BE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74" t="8502" r="75754" b="65672"/>
          <a:stretch/>
        </p:blipFill>
        <p:spPr>
          <a:xfrm>
            <a:off x="2851587" y="210536"/>
            <a:ext cx="1129883" cy="112729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5A2F76-042C-1CD3-9947-D41DF0C647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985" t="8486" r="75812" b="65725"/>
          <a:stretch/>
        </p:blipFill>
        <p:spPr>
          <a:xfrm>
            <a:off x="4356094" y="210536"/>
            <a:ext cx="1129883" cy="112988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350C49D-2896-4376-733D-730406F3A442}"/>
              </a:ext>
            </a:extLst>
          </p:cNvPr>
          <p:cNvCxnSpPr>
            <a:cxnSpLocks/>
          </p:cNvCxnSpPr>
          <p:nvPr/>
        </p:nvCxnSpPr>
        <p:spPr>
          <a:xfrm flipV="1">
            <a:off x="3826590" y="150201"/>
            <a:ext cx="757947" cy="1180032"/>
          </a:xfrm>
          <a:prstGeom prst="line">
            <a:avLst/>
          </a:prstGeom>
          <a:ln w="34925">
            <a:solidFill>
              <a:srgbClr val="253F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phic 14">
            <a:extLst>
              <a:ext uri="{FF2B5EF4-FFF2-40B4-BE49-F238E27FC236}">
                <a16:creationId xmlns:a16="http://schemas.microsoft.com/office/drawing/2014/main" id="{D545F959-B8E7-FE48-090F-278B117F6A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2B2675-B417-D384-EE2D-CE9477F03185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85D084-CD50-1BED-B44A-BC7533DDB4E5}"/>
              </a:ext>
            </a:extLst>
          </p:cNvPr>
          <p:cNvSpPr txBox="1"/>
          <p:nvPr/>
        </p:nvSpPr>
        <p:spPr>
          <a:xfrm>
            <a:off x="5552641" y="121919"/>
            <a:ext cx="82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0000"/>
                </a:solidFill>
              </a:rPr>
              <a:t>?</a:t>
            </a:r>
            <a:endParaRPr lang="en-US" sz="6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407887"/>
      </p:ext>
    </p:extLst>
  </p:cSld>
  <p:clrMapOvr>
    <a:masterClrMapping/>
  </p:clrMapOvr>
  <p:transition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oom with round tables and chairs&#10;&#10;Description automatically generated">
            <a:extLst>
              <a:ext uri="{FF2B5EF4-FFF2-40B4-BE49-F238E27FC236}">
                <a16:creationId xmlns:a16="http://schemas.microsoft.com/office/drawing/2014/main" id="{D6D6D9C2-03FD-FDEC-6DFE-B1104FA8F1F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567"/>
          <a:stretch/>
        </p:blipFill>
        <p:spPr>
          <a:xfrm>
            <a:off x="16637" y="0"/>
            <a:ext cx="12172187" cy="69723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6472870" y="-1"/>
            <a:ext cx="571595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/>
                </a:solidFill>
              </a:rPr>
              <a:t>Taller </a:t>
            </a:r>
            <a:r>
              <a:rPr lang="en-US" sz="4000" b="1" dirty="0" err="1">
                <a:solidFill>
                  <a:schemeClr val="bg1"/>
                </a:solidFill>
              </a:rPr>
              <a:t>Basado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en</a:t>
            </a:r>
            <a:r>
              <a:rPr lang="en-US" sz="4000" b="1" dirty="0">
                <a:solidFill>
                  <a:schemeClr val="bg1"/>
                </a:solidFill>
              </a:rPr>
              <a:t> </a:t>
            </a:r>
            <a:r>
              <a:rPr lang="en-US" sz="4000" b="1" dirty="0" err="1">
                <a:solidFill>
                  <a:schemeClr val="bg1"/>
                </a:solidFill>
              </a:rPr>
              <a:t>Modelado</a:t>
            </a:r>
            <a:r>
              <a:rPr lang="en-US" sz="4000" b="1" dirty="0">
                <a:solidFill>
                  <a:schemeClr val="bg1"/>
                </a:solidFill>
              </a:rPr>
              <a:t> de </a:t>
            </a:r>
            <a:r>
              <a:rPr lang="en-US" sz="4000" b="1" dirty="0" err="1">
                <a:solidFill>
                  <a:schemeClr val="bg1"/>
                </a:solidFill>
              </a:rPr>
              <a:t>Sistemas</a:t>
            </a:r>
            <a:endParaRPr lang="en-US" sz="40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EE42BE9-083E-9F2C-4507-FDBF46FCCECD}"/>
              </a:ext>
            </a:extLst>
          </p:cNvPr>
          <p:cNvSpPr txBox="1"/>
          <p:nvPr/>
        </p:nvSpPr>
        <p:spPr>
          <a:xfrm>
            <a:off x="16637" y="5648901"/>
            <a:ext cx="12188825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000000"/>
                </a:solidFill>
              </a:rPr>
              <a:t>Los </a:t>
            </a:r>
            <a:r>
              <a:rPr lang="en-US" sz="4000" b="1" dirty="0" err="1">
                <a:solidFill>
                  <a:srgbClr val="000000"/>
                </a:solidFill>
              </a:rPr>
              <a:t>participantes</a:t>
            </a:r>
            <a:r>
              <a:rPr lang="en-US" sz="4000" b="1" dirty="0">
                <a:solidFill>
                  <a:srgbClr val="000000"/>
                </a:solidFill>
              </a:rPr>
              <a:t> </a:t>
            </a:r>
            <a:r>
              <a:rPr lang="en-US" sz="4000" b="1" u="sng" dirty="0">
                <a:solidFill>
                  <a:srgbClr val="000000"/>
                </a:solidFill>
              </a:rPr>
              <a:t>se </a:t>
            </a:r>
            <a:r>
              <a:rPr lang="en-US" sz="4000" b="1" u="sng" dirty="0" err="1">
                <a:solidFill>
                  <a:srgbClr val="000000"/>
                </a:solidFill>
              </a:rPr>
              <a:t>convencen</a:t>
            </a:r>
            <a:r>
              <a:rPr lang="en-US" sz="4000" b="1" dirty="0">
                <a:solidFill>
                  <a:srgbClr val="000000"/>
                </a:solidFill>
              </a:rPr>
              <a:t> de la </a:t>
            </a:r>
            <a:r>
              <a:rPr lang="en-US" sz="4000" b="1" dirty="0" err="1">
                <a:solidFill>
                  <a:srgbClr val="000000"/>
                </a:solidFill>
              </a:rPr>
              <a:t>necesidad</a:t>
            </a:r>
            <a:r>
              <a:rPr lang="en-US" sz="4000" b="1" dirty="0">
                <a:solidFill>
                  <a:srgbClr val="000000"/>
                </a:solidFill>
              </a:rPr>
              <a:t> de </a:t>
            </a:r>
            <a:r>
              <a:rPr lang="en-US" sz="4000" b="1" dirty="0" err="1">
                <a:solidFill>
                  <a:srgbClr val="000000"/>
                </a:solidFill>
              </a:rPr>
              <a:t>cambiar</a:t>
            </a:r>
            <a:r>
              <a:rPr lang="en-US" sz="4000" b="1" dirty="0">
                <a:solidFill>
                  <a:srgbClr val="000000"/>
                </a:solidFill>
              </a:rPr>
              <a:t> </a:t>
            </a:r>
            <a:r>
              <a:rPr lang="en-US" sz="4000" b="1" dirty="0" err="1">
                <a:solidFill>
                  <a:srgbClr val="000000"/>
                </a:solidFill>
              </a:rPr>
              <a:t>el</a:t>
            </a:r>
            <a:r>
              <a:rPr lang="en-US" sz="4000" b="1" dirty="0">
                <a:solidFill>
                  <a:srgbClr val="000000"/>
                </a:solidFill>
              </a:rPr>
              <a:t> </a:t>
            </a:r>
            <a:r>
              <a:rPr lang="en-US" sz="4000" b="1" dirty="0" err="1">
                <a:solidFill>
                  <a:srgbClr val="000000"/>
                </a:solidFill>
              </a:rPr>
              <a:t>diseño</a:t>
            </a:r>
            <a:r>
              <a:rPr lang="en-US" sz="4000" b="1" dirty="0">
                <a:solidFill>
                  <a:srgbClr val="000000"/>
                </a:solidFill>
              </a:rPr>
              <a:t> </a:t>
            </a:r>
            <a:r>
              <a:rPr lang="en-US" sz="4000" b="1" dirty="0" err="1">
                <a:solidFill>
                  <a:srgbClr val="000000"/>
                </a:solidFill>
              </a:rPr>
              <a:t>organizacional</a:t>
            </a:r>
            <a:r>
              <a:rPr lang="en-US" sz="4000" b="1" dirty="0">
                <a:solidFill>
                  <a:srgbClr val="000000"/>
                </a:solidFill>
              </a:rPr>
              <a:t>.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25EC63BA-C46F-B3C5-7907-388892BA42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60963" y="4475785"/>
            <a:ext cx="911225" cy="9112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6E8B1F-09DE-FAB4-3593-EA34F328BA9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974" t="8502" r="75754" b="65672"/>
          <a:stretch/>
        </p:blipFill>
        <p:spPr>
          <a:xfrm>
            <a:off x="2851587" y="210536"/>
            <a:ext cx="1129883" cy="11272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EF38BE-6025-8104-E4B1-EFA6F9F3974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985" t="8486" r="75812" b="65725"/>
          <a:stretch/>
        </p:blipFill>
        <p:spPr>
          <a:xfrm>
            <a:off x="4356094" y="210536"/>
            <a:ext cx="1129883" cy="1129883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F5C451E-8FC7-974A-6417-307A7EE0AAF9}"/>
              </a:ext>
            </a:extLst>
          </p:cNvPr>
          <p:cNvCxnSpPr>
            <a:cxnSpLocks/>
          </p:cNvCxnSpPr>
          <p:nvPr/>
        </p:nvCxnSpPr>
        <p:spPr>
          <a:xfrm flipV="1">
            <a:off x="3826590" y="150201"/>
            <a:ext cx="757947" cy="1180032"/>
          </a:xfrm>
          <a:prstGeom prst="line">
            <a:avLst/>
          </a:prstGeom>
          <a:ln w="349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87CAE3-51B4-5C21-2B9B-74F7F9317B28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¿Por </a:t>
            </a:r>
            <a:r>
              <a:rPr lang="en-US" sz="4800" b="1" dirty="0" err="1">
                <a:solidFill>
                  <a:schemeClr val="bg1"/>
                </a:solidFill>
              </a:rPr>
              <a:t>qué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DC145D-47FA-F764-9953-442272D53B5F}"/>
              </a:ext>
            </a:extLst>
          </p:cNvPr>
          <p:cNvSpPr txBox="1"/>
          <p:nvPr/>
        </p:nvSpPr>
        <p:spPr>
          <a:xfrm>
            <a:off x="5552641" y="121919"/>
            <a:ext cx="82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?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877742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068D0F-49E8-4F9A-6E63-D0AB1DF6F153}"/>
              </a:ext>
            </a:extLst>
          </p:cNvPr>
          <p:cNvSpPr txBox="1"/>
          <p:nvPr/>
        </p:nvSpPr>
        <p:spPr>
          <a:xfrm>
            <a:off x="590898" y="1652951"/>
            <a:ext cx="110070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Los </a:t>
            </a:r>
            <a:r>
              <a:rPr lang="en-US" sz="2400" dirty="0" err="1">
                <a:solidFill>
                  <a:srgbClr val="000000"/>
                </a:solidFill>
              </a:rPr>
              <a:t>primeros</a:t>
            </a:r>
            <a:r>
              <a:rPr lang="en-US" sz="2400" dirty="0">
                <a:solidFill>
                  <a:srgbClr val="000000"/>
                </a:solidFill>
              </a:rPr>
              <a:t> 3 días de </a:t>
            </a:r>
            <a:r>
              <a:rPr lang="en-US" sz="2400" dirty="0" err="1">
                <a:solidFill>
                  <a:srgbClr val="000000"/>
                </a:solidFill>
              </a:rPr>
              <a:t>transferencia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conocimientos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basados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modelado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sistemas</a:t>
            </a:r>
            <a:r>
              <a:rPr lang="en-US" sz="2400" dirty="0">
                <a:solidFill>
                  <a:srgbClr val="000000"/>
                </a:solidFill>
              </a:rPr>
              <a:t> son </a:t>
            </a:r>
            <a:r>
              <a:rPr lang="en-US" sz="2400" dirty="0" err="1">
                <a:solidFill>
                  <a:srgbClr val="000000"/>
                </a:solidFill>
              </a:rPr>
              <a:t>más</a:t>
            </a:r>
            <a:r>
              <a:rPr lang="en-US" sz="2400" dirty="0">
                <a:solidFill>
                  <a:srgbClr val="000000"/>
                </a:solidFill>
              </a:rPr>
              <a:t> o </a:t>
            </a:r>
            <a:r>
              <a:rPr lang="en-US" sz="2400" dirty="0" err="1">
                <a:solidFill>
                  <a:srgbClr val="000000"/>
                </a:solidFill>
              </a:rPr>
              <a:t>menos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mismos</a:t>
            </a:r>
            <a:r>
              <a:rPr lang="en-US" sz="2400" dirty="0">
                <a:solidFill>
                  <a:srgbClr val="000000"/>
                </a:solidFill>
              </a:rPr>
              <a:t> tanto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taller de </a:t>
            </a:r>
            <a:r>
              <a:rPr lang="en-US" sz="2400" i="1" dirty="0">
                <a:solidFill>
                  <a:srgbClr val="000000"/>
                </a:solidFill>
              </a:rPr>
              <a:t>Certified </a:t>
            </a:r>
            <a:r>
              <a:rPr lang="en-US" sz="2400" i="1" dirty="0" err="1">
                <a:solidFill>
                  <a:srgbClr val="000000"/>
                </a:solidFill>
              </a:rPr>
              <a:t>LeSS</a:t>
            </a:r>
            <a:r>
              <a:rPr lang="en-US" sz="2400" i="1" dirty="0">
                <a:solidFill>
                  <a:srgbClr val="000000"/>
                </a:solidFill>
              </a:rPr>
              <a:t> Practitioner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como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i="1" dirty="0">
                <a:solidFill>
                  <a:srgbClr val="000000"/>
                </a:solidFill>
              </a:rPr>
              <a:t>Certified </a:t>
            </a:r>
            <a:r>
              <a:rPr lang="en-US" sz="2400" i="1" dirty="0" err="1">
                <a:solidFill>
                  <a:srgbClr val="000000"/>
                </a:solidFill>
              </a:rPr>
              <a:t>LeSS</a:t>
            </a:r>
            <a:r>
              <a:rPr lang="en-US" sz="2400" i="1" dirty="0">
                <a:solidFill>
                  <a:srgbClr val="000000"/>
                </a:solidFill>
              </a:rPr>
              <a:t> for Executives</a:t>
            </a:r>
            <a:r>
              <a:rPr lang="en-US" sz="2400" dirty="0">
                <a:solidFill>
                  <a:srgbClr val="000000"/>
                </a:solidFill>
              </a:rPr>
              <a:t>. 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El </a:t>
            </a:r>
            <a:r>
              <a:rPr lang="en-US" sz="2400" dirty="0" err="1">
                <a:solidFill>
                  <a:srgbClr val="000000"/>
                </a:solidFill>
              </a:rPr>
              <a:t>cambio</a:t>
            </a:r>
            <a:r>
              <a:rPr lang="en-US" sz="2400" dirty="0">
                <a:solidFill>
                  <a:srgbClr val="000000"/>
                </a:solidFill>
              </a:rPr>
              <a:t> principal con un </a:t>
            </a:r>
            <a:r>
              <a:rPr lang="en-US" sz="2400" i="1" dirty="0">
                <a:solidFill>
                  <a:srgbClr val="000000"/>
                </a:solidFill>
              </a:rPr>
              <a:t>Certified </a:t>
            </a:r>
            <a:r>
              <a:rPr lang="en-US" sz="2400" i="1" dirty="0" err="1">
                <a:solidFill>
                  <a:srgbClr val="000000"/>
                </a:solidFill>
              </a:rPr>
              <a:t>LeSS</a:t>
            </a:r>
            <a:r>
              <a:rPr lang="en-US" sz="2400" i="1" dirty="0">
                <a:solidFill>
                  <a:srgbClr val="000000"/>
                </a:solidFill>
              </a:rPr>
              <a:t> for Executives </a:t>
            </a:r>
            <a:r>
              <a:rPr lang="en-US" sz="2400" dirty="0">
                <a:solidFill>
                  <a:srgbClr val="000000"/>
                </a:solidFill>
              </a:rPr>
              <a:t>es </a:t>
            </a:r>
            <a:r>
              <a:rPr lang="en-US" sz="2400" dirty="0" err="1">
                <a:solidFill>
                  <a:srgbClr val="000000"/>
                </a:solidFill>
              </a:rPr>
              <a:t>una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mezcla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asistentes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más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cuidadosamente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seleccionada</a:t>
            </a:r>
            <a:r>
              <a:rPr lang="en-US" sz="2400" dirty="0">
                <a:solidFill>
                  <a:srgbClr val="000000"/>
                </a:solidFill>
              </a:rPr>
              <a:t>, junto con </a:t>
            </a:r>
            <a:r>
              <a:rPr lang="en-US" sz="2400" dirty="0" err="1">
                <a:solidFill>
                  <a:srgbClr val="000000"/>
                </a:solidFill>
              </a:rPr>
              <a:t>una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discusión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facilitada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adicional</a:t>
            </a:r>
            <a:r>
              <a:rPr lang="en-US" sz="2400" dirty="0">
                <a:solidFill>
                  <a:srgbClr val="000000"/>
                </a:solidFill>
              </a:rPr>
              <a:t> para </a:t>
            </a:r>
            <a:r>
              <a:rPr lang="en-US" sz="2400" dirty="0" err="1">
                <a:solidFill>
                  <a:srgbClr val="000000"/>
                </a:solidFill>
              </a:rPr>
              <a:t>lograr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alineación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ejecutiva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camino</a:t>
            </a:r>
            <a:r>
              <a:rPr lang="en-US" sz="2400" dirty="0">
                <a:solidFill>
                  <a:srgbClr val="000000"/>
                </a:solidFill>
              </a:rPr>
              <a:t> a </a:t>
            </a:r>
            <a:r>
              <a:rPr lang="en-US" sz="2400" dirty="0" err="1">
                <a:solidFill>
                  <a:srgbClr val="000000"/>
                </a:solidFill>
              </a:rPr>
              <a:t>seguir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Un </a:t>
            </a:r>
            <a:r>
              <a:rPr lang="en-US" sz="2400" i="1" dirty="0">
                <a:solidFill>
                  <a:srgbClr val="000000"/>
                </a:solidFill>
              </a:rPr>
              <a:t>Certified </a:t>
            </a:r>
            <a:r>
              <a:rPr lang="en-US" sz="2400" i="1" dirty="0" err="1">
                <a:solidFill>
                  <a:srgbClr val="000000"/>
                </a:solidFill>
              </a:rPr>
              <a:t>LeSS</a:t>
            </a:r>
            <a:r>
              <a:rPr lang="en-US" sz="2400" i="1" dirty="0">
                <a:solidFill>
                  <a:srgbClr val="000000"/>
                </a:solidFill>
              </a:rPr>
              <a:t> for Executives </a:t>
            </a:r>
            <a:r>
              <a:rPr lang="en-US" sz="2400" dirty="0" err="1">
                <a:solidFill>
                  <a:srgbClr val="000000"/>
                </a:solidFill>
              </a:rPr>
              <a:t>exitoso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requiere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una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mezcla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cuidadosa</a:t>
            </a:r>
            <a:r>
              <a:rPr lang="en-US" sz="2400" dirty="0">
                <a:solidFill>
                  <a:srgbClr val="000000"/>
                </a:solidFill>
              </a:rPr>
              <a:t> de personas con </a:t>
            </a:r>
            <a:r>
              <a:rPr lang="en-US" sz="2400" dirty="0" err="1">
                <a:solidFill>
                  <a:srgbClr val="000000"/>
                </a:solidFill>
              </a:rPr>
              <a:t>suficiente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autoridad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estructural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colaboradores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individuales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más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experimentados</a:t>
            </a:r>
            <a:r>
              <a:rPr lang="en-US" sz="2400" dirty="0">
                <a:solidFill>
                  <a:srgbClr val="000000"/>
                </a:solidFill>
              </a:rPr>
              <a:t> que </a:t>
            </a:r>
            <a:r>
              <a:rPr lang="en-US" sz="2400" dirty="0" err="1">
                <a:solidFill>
                  <a:srgbClr val="000000"/>
                </a:solidFill>
              </a:rPr>
              <a:t>puedan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aportar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verdad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sobre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terreno</a:t>
            </a:r>
            <a:r>
              <a:rPr lang="en-US" sz="2400" dirty="0">
                <a:solidFill>
                  <a:srgbClr val="000000"/>
                </a:solidFill>
              </a:rPr>
              <a:t> a las </a:t>
            </a:r>
            <a:r>
              <a:rPr lang="en-US" sz="2400" dirty="0" err="1">
                <a:solidFill>
                  <a:srgbClr val="000000"/>
                </a:solidFill>
              </a:rPr>
              <a:t>discusiones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 err="1">
                <a:solidFill>
                  <a:srgbClr val="000000"/>
                </a:solidFill>
              </a:rPr>
              <a:t>Puede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obtener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más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información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aquí</a:t>
            </a:r>
            <a:r>
              <a:rPr lang="en-US" sz="2400" dirty="0">
                <a:solidFill>
                  <a:srgbClr val="000000"/>
                </a:solidFill>
              </a:rPr>
              <a:t>: </a:t>
            </a:r>
            <a:r>
              <a:rPr lang="en-US" sz="2400" dirty="0">
                <a:solidFill>
                  <a:srgbClr val="000000"/>
                </a:solidFill>
                <a:hlinkClick r:id="rId3"/>
              </a:rPr>
              <a:t>https://agilecarpentry.com/cle/global/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6785113" y="-1"/>
            <a:ext cx="54037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LeSS</a:t>
            </a:r>
            <a:r>
              <a:rPr lang="en-US" sz="4000" b="1" dirty="0">
                <a:solidFill>
                  <a:srgbClr val="253F8F"/>
                </a:solidFill>
              </a:rPr>
              <a:t> Practitioner</a:t>
            </a:r>
          </a:p>
          <a:p>
            <a:pPr algn="r"/>
            <a:r>
              <a:rPr lang="en-US" sz="4000" b="1" dirty="0">
                <a:solidFill>
                  <a:srgbClr val="253F8F"/>
                </a:solidFill>
              </a:rPr>
              <a:t>o </a:t>
            </a:r>
            <a:r>
              <a:rPr lang="en-US" sz="4000" b="1" dirty="0" err="1">
                <a:solidFill>
                  <a:srgbClr val="253F8F"/>
                </a:solidFill>
              </a:rPr>
              <a:t>LeSS</a:t>
            </a:r>
            <a:r>
              <a:rPr lang="en-US" sz="4000" b="1" dirty="0">
                <a:solidFill>
                  <a:srgbClr val="253F8F"/>
                </a:solidFill>
              </a:rPr>
              <a:t> for Exec.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33677BF-754B-9F8B-FB67-908076D7B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F0167E-1835-DBC0-8EA4-1B3436B69F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974" t="8502" r="75754" b="65672"/>
          <a:stretch/>
        </p:blipFill>
        <p:spPr>
          <a:xfrm>
            <a:off x="2851587" y="210536"/>
            <a:ext cx="1129883" cy="11272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48A9B4-0FD1-4ADF-5F6C-D4C525EBB43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985" t="8486" r="75812" b="65725"/>
          <a:stretch/>
        </p:blipFill>
        <p:spPr>
          <a:xfrm>
            <a:off x="4356094" y="210536"/>
            <a:ext cx="1129883" cy="112988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A6335C8-9883-72D0-BCAE-9891634DEEED}"/>
              </a:ext>
            </a:extLst>
          </p:cNvPr>
          <p:cNvCxnSpPr>
            <a:cxnSpLocks/>
          </p:cNvCxnSpPr>
          <p:nvPr/>
        </p:nvCxnSpPr>
        <p:spPr>
          <a:xfrm flipV="1">
            <a:off x="3826590" y="150201"/>
            <a:ext cx="757947" cy="1180032"/>
          </a:xfrm>
          <a:prstGeom prst="line">
            <a:avLst/>
          </a:prstGeom>
          <a:ln w="34925">
            <a:solidFill>
              <a:srgbClr val="253F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60B99ECE-BCCE-98E1-084C-53B737DFF1DE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83813C-F24B-3C19-9755-6E9F297BA60E}"/>
              </a:ext>
            </a:extLst>
          </p:cNvPr>
          <p:cNvSpPr txBox="1"/>
          <p:nvPr/>
        </p:nvSpPr>
        <p:spPr>
          <a:xfrm>
            <a:off x="5552641" y="121919"/>
            <a:ext cx="82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0000"/>
                </a:solidFill>
              </a:rPr>
              <a:t>?</a:t>
            </a:r>
            <a:endParaRPr lang="en-US" sz="6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225895"/>
      </p:ext>
    </p:extLst>
  </p:cSld>
  <p:clrMapOvr>
    <a:masterClrMapping/>
  </p:clrMapOvr>
  <p:transition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068D0F-49E8-4F9A-6E63-D0AB1DF6F153}"/>
              </a:ext>
            </a:extLst>
          </p:cNvPr>
          <p:cNvSpPr txBox="1"/>
          <p:nvPr/>
        </p:nvSpPr>
        <p:spPr>
          <a:xfrm>
            <a:off x="380000" y="1694839"/>
            <a:ext cx="108976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>
                <a:solidFill>
                  <a:srgbClr val="000000"/>
                </a:solidFill>
              </a:rPr>
              <a:t>"</a:t>
            </a:r>
            <a:r>
              <a:rPr lang="en-US" sz="2200" b="1" i="1" dirty="0" err="1">
                <a:solidFill>
                  <a:srgbClr val="000000"/>
                </a:solidFill>
              </a:rPr>
              <a:t>Cada</a:t>
            </a:r>
            <a:r>
              <a:rPr lang="en-US" sz="2200" b="1" i="1" dirty="0">
                <a:solidFill>
                  <a:srgbClr val="000000"/>
                </a:solidFill>
              </a:rPr>
              <a:t> </a:t>
            </a:r>
            <a:r>
              <a:rPr lang="en-US" sz="2200" b="1" i="1" dirty="0" err="1">
                <a:solidFill>
                  <a:srgbClr val="000000"/>
                </a:solidFill>
              </a:rPr>
              <a:t>sistema</a:t>
            </a:r>
            <a:r>
              <a:rPr lang="en-US" sz="2200" b="1" i="1" dirty="0">
                <a:solidFill>
                  <a:srgbClr val="000000"/>
                </a:solidFill>
              </a:rPr>
              <a:t> </a:t>
            </a:r>
            <a:r>
              <a:rPr lang="en-US" sz="2200" b="1" i="1" dirty="0" err="1">
                <a:solidFill>
                  <a:srgbClr val="000000"/>
                </a:solidFill>
              </a:rPr>
              <a:t>está</a:t>
            </a:r>
            <a:r>
              <a:rPr lang="en-US" sz="2200" b="1" i="1" dirty="0">
                <a:solidFill>
                  <a:srgbClr val="000000"/>
                </a:solidFill>
              </a:rPr>
              <a:t> </a:t>
            </a:r>
            <a:r>
              <a:rPr lang="en-US" sz="2200" b="1" i="1" dirty="0" err="1">
                <a:solidFill>
                  <a:srgbClr val="000000"/>
                </a:solidFill>
              </a:rPr>
              <a:t>perfectamente</a:t>
            </a:r>
            <a:r>
              <a:rPr lang="en-US" sz="2200" b="1" i="1" dirty="0">
                <a:solidFill>
                  <a:srgbClr val="000000"/>
                </a:solidFill>
              </a:rPr>
              <a:t> </a:t>
            </a:r>
            <a:r>
              <a:rPr lang="en-US" sz="2200" b="1" i="1" dirty="0" err="1">
                <a:solidFill>
                  <a:srgbClr val="000000"/>
                </a:solidFill>
              </a:rPr>
              <a:t>diseñado</a:t>
            </a:r>
            <a:r>
              <a:rPr lang="en-US" sz="2200" b="1" i="1" dirty="0">
                <a:solidFill>
                  <a:srgbClr val="000000"/>
                </a:solidFill>
              </a:rPr>
              <a:t> para </a:t>
            </a:r>
            <a:r>
              <a:rPr lang="en-US" sz="2200" b="1" i="1" dirty="0" err="1">
                <a:solidFill>
                  <a:srgbClr val="000000"/>
                </a:solidFill>
              </a:rPr>
              <a:t>obtener</a:t>
            </a:r>
            <a:r>
              <a:rPr lang="en-US" sz="2200" b="1" i="1" dirty="0">
                <a:solidFill>
                  <a:srgbClr val="000000"/>
                </a:solidFill>
              </a:rPr>
              <a:t> </a:t>
            </a:r>
            <a:r>
              <a:rPr lang="en-US" sz="2200" b="1" i="1" dirty="0" err="1">
                <a:solidFill>
                  <a:srgbClr val="000000"/>
                </a:solidFill>
              </a:rPr>
              <a:t>los</a:t>
            </a:r>
            <a:r>
              <a:rPr lang="en-US" sz="2200" b="1" i="1" dirty="0">
                <a:solidFill>
                  <a:srgbClr val="000000"/>
                </a:solidFill>
              </a:rPr>
              <a:t> </a:t>
            </a:r>
            <a:r>
              <a:rPr lang="en-US" sz="2200" b="1" i="1" dirty="0" err="1">
                <a:solidFill>
                  <a:srgbClr val="000000"/>
                </a:solidFill>
              </a:rPr>
              <a:t>resultados</a:t>
            </a:r>
            <a:r>
              <a:rPr lang="en-US" sz="2200" b="1" i="1" dirty="0">
                <a:solidFill>
                  <a:srgbClr val="000000"/>
                </a:solidFill>
              </a:rPr>
              <a:t> que </a:t>
            </a:r>
            <a:r>
              <a:rPr lang="en-US" sz="2200" b="1" i="1" dirty="0" err="1">
                <a:solidFill>
                  <a:srgbClr val="000000"/>
                </a:solidFill>
              </a:rPr>
              <a:t>obtiene</a:t>
            </a:r>
            <a:r>
              <a:rPr lang="en-US" sz="2200" b="1" i="1" dirty="0">
                <a:solidFill>
                  <a:srgbClr val="000000"/>
                </a:solidFill>
              </a:rPr>
              <a:t>". </a:t>
            </a:r>
            <a:r>
              <a:rPr lang="en-US" sz="2200" dirty="0">
                <a:solidFill>
                  <a:srgbClr val="000000"/>
                </a:solidFill>
              </a:rPr>
              <a:t>— Dr. Edward Deming</a:t>
            </a:r>
          </a:p>
          <a:p>
            <a:endParaRPr lang="en-US" sz="2200" dirty="0">
              <a:solidFill>
                <a:srgbClr val="000000"/>
              </a:solidFill>
            </a:endParaRPr>
          </a:p>
          <a:p>
            <a:r>
              <a:rPr lang="en-US" sz="2200" dirty="0" err="1">
                <a:solidFill>
                  <a:srgbClr val="000000"/>
                </a:solidFill>
              </a:rPr>
              <a:t>Lograr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una</a:t>
            </a:r>
            <a:r>
              <a:rPr lang="en-US" sz="2200" dirty="0">
                <a:solidFill>
                  <a:srgbClr val="000000"/>
                </a:solidFill>
              </a:rPr>
              <a:t> mayor </a:t>
            </a:r>
            <a:r>
              <a:rPr lang="en-US" sz="2200" dirty="0" err="1">
                <a:solidFill>
                  <a:srgbClr val="000000"/>
                </a:solidFill>
              </a:rPr>
              <a:t>adaptabilidad</a:t>
            </a:r>
            <a:r>
              <a:rPr lang="en-US" sz="2200" dirty="0">
                <a:solidFill>
                  <a:srgbClr val="000000"/>
                </a:solidFill>
              </a:rPr>
              <a:t> y </a:t>
            </a:r>
            <a:r>
              <a:rPr lang="en-US" sz="2200" dirty="0" err="1">
                <a:solidFill>
                  <a:srgbClr val="000000"/>
                </a:solidFill>
              </a:rPr>
              <a:t>entrega</a:t>
            </a:r>
            <a:r>
              <a:rPr lang="en-US" sz="2200" dirty="0">
                <a:solidFill>
                  <a:srgbClr val="000000"/>
                </a:solidFill>
              </a:rPr>
              <a:t> de valor </a:t>
            </a:r>
            <a:r>
              <a:rPr lang="en-US" sz="2200" dirty="0" err="1">
                <a:solidFill>
                  <a:srgbClr val="000000"/>
                </a:solidFill>
              </a:rPr>
              <a:t>requiere</a:t>
            </a:r>
            <a:r>
              <a:rPr lang="en-US" sz="2200" dirty="0">
                <a:solidFill>
                  <a:srgbClr val="000000"/>
                </a:solidFill>
              </a:rPr>
              <a:t> un </a:t>
            </a:r>
            <a:r>
              <a:rPr lang="en-US" sz="2200" dirty="0" err="1">
                <a:solidFill>
                  <a:srgbClr val="000000"/>
                </a:solidFill>
              </a:rPr>
              <a:t>cambio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organizacional</a:t>
            </a:r>
            <a:r>
              <a:rPr lang="en-US" sz="2200" dirty="0">
                <a:solidFill>
                  <a:srgbClr val="000000"/>
                </a:solidFill>
              </a:rPr>
              <a:t> profundo. No se </a:t>
            </a:r>
            <a:r>
              <a:rPr lang="en-US" sz="2200" dirty="0" err="1">
                <a:solidFill>
                  <a:srgbClr val="000000"/>
                </a:solidFill>
              </a:rPr>
              <a:t>puede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hacer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esto</a:t>
            </a:r>
            <a:r>
              <a:rPr lang="en-US" sz="2200" dirty="0">
                <a:solidFill>
                  <a:srgbClr val="000000"/>
                </a:solidFill>
              </a:rPr>
              <a:t> sin la </a:t>
            </a:r>
            <a:r>
              <a:rPr lang="en-US" sz="2200" dirty="0" err="1">
                <a:solidFill>
                  <a:srgbClr val="000000"/>
                </a:solidFill>
              </a:rPr>
              <a:t>participación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los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ejecutivos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</a:p>
          <a:p>
            <a:br>
              <a:rPr lang="en-US" sz="2200" dirty="0">
                <a:solidFill>
                  <a:srgbClr val="000000"/>
                </a:solidFill>
              </a:rPr>
            </a:br>
            <a:r>
              <a:rPr lang="en-US" sz="2200" dirty="0" err="1">
                <a:solidFill>
                  <a:srgbClr val="000000"/>
                </a:solidFill>
              </a:rPr>
              <a:t>Lograr</a:t>
            </a:r>
            <a:r>
              <a:rPr lang="en-US" sz="2200" dirty="0">
                <a:solidFill>
                  <a:srgbClr val="000000"/>
                </a:solidFill>
              </a:rPr>
              <a:t> la </a:t>
            </a:r>
            <a:r>
              <a:rPr lang="en-US" sz="2200" dirty="0" err="1">
                <a:solidFill>
                  <a:srgbClr val="000000"/>
                </a:solidFill>
              </a:rPr>
              <a:t>aceptación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los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ejecutivos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requiere</a:t>
            </a:r>
            <a:r>
              <a:rPr lang="en-US" sz="2200" dirty="0">
                <a:solidFill>
                  <a:srgbClr val="000000"/>
                </a:solidFill>
              </a:rPr>
              <a:t> que </a:t>
            </a:r>
            <a:r>
              <a:rPr lang="en-US" sz="2200" dirty="0" err="1">
                <a:solidFill>
                  <a:srgbClr val="000000"/>
                </a:solidFill>
              </a:rPr>
              <a:t>los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ejecutivos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desarrollen</a:t>
            </a:r>
            <a:r>
              <a:rPr lang="en-US" sz="2200" dirty="0">
                <a:solidFill>
                  <a:srgbClr val="000000"/>
                </a:solidFill>
              </a:rPr>
              <a:t> sus </a:t>
            </a:r>
            <a:r>
              <a:rPr lang="en-US" sz="2200" dirty="0" err="1">
                <a:solidFill>
                  <a:srgbClr val="000000"/>
                </a:solidFill>
              </a:rPr>
              <a:t>propios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conocimientos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sobre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cómo</a:t>
            </a:r>
            <a:r>
              <a:rPr lang="en-US" sz="2200" dirty="0">
                <a:solidFill>
                  <a:srgbClr val="000000"/>
                </a:solidFill>
              </a:rPr>
              <a:t> las </a:t>
            </a:r>
            <a:r>
              <a:rPr lang="en-US" sz="2200" dirty="0" err="1">
                <a:solidFill>
                  <a:srgbClr val="000000"/>
                </a:solidFill>
              </a:rPr>
              <a:t>diversas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decisiones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diseño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organizacional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afectan</a:t>
            </a:r>
            <a:r>
              <a:rPr lang="en-US" sz="2200" dirty="0">
                <a:solidFill>
                  <a:srgbClr val="000000"/>
                </a:solidFill>
              </a:rPr>
              <a:t> la </a:t>
            </a:r>
            <a:r>
              <a:rPr lang="en-US" sz="2200" dirty="0" err="1">
                <a:solidFill>
                  <a:srgbClr val="000000"/>
                </a:solidFill>
              </a:rPr>
              <a:t>adaptabilidad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organizacional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</a:p>
          <a:p>
            <a:endParaRPr lang="en-US" sz="2200" dirty="0">
              <a:solidFill>
                <a:srgbClr val="000000"/>
              </a:solidFill>
            </a:endParaRPr>
          </a:p>
          <a:p>
            <a:r>
              <a:rPr lang="en-US" sz="2200" dirty="0">
                <a:solidFill>
                  <a:srgbClr val="000000"/>
                </a:solidFill>
              </a:rPr>
              <a:t>Una </a:t>
            </a:r>
            <a:r>
              <a:rPr lang="en-US" sz="2200" dirty="0" err="1">
                <a:solidFill>
                  <a:srgbClr val="000000"/>
                </a:solidFill>
              </a:rPr>
              <a:t>vez</a:t>
            </a:r>
            <a:r>
              <a:rPr lang="en-US" sz="2200" dirty="0">
                <a:solidFill>
                  <a:srgbClr val="000000"/>
                </a:solidFill>
              </a:rPr>
              <a:t> que </a:t>
            </a:r>
            <a:r>
              <a:rPr lang="en-US" sz="2200" dirty="0" err="1">
                <a:solidFill>
                  <a:srgbClr val="000000"/>
                </a:solidFill>
              </a:rPr>
              <a:t>existe</a:t>
            </a:r>
            <a:r>
              <a:rPr lang="en-US" sz="2200" dirty="0">
                <a:solidFill>
                  <a:srgbClr val="000000"/>
                </a:solidFill>
              </a:rPr>
              <a:t> un </a:t>
            </a:r>
            <a:r>
              <a:rPr lang="en-US" sz="2200" dirty="0" err="1">
                <a:solidFill>
                  <a:srgbClr val="000000"/>
                </a:solidFill>
              </a:rPr>
              <a:t>entendimiento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común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compartido</a:t>
            </a:r>
            <a:r>
              <a:rPr lang="en-US" sz="2200" dirty="0">
                <a:solidFill>
                  <a:srgbClr val="000000"/>
                </a:solidFill>
              </a:rPr>
              <a:t>, es </a:t>
            </a:r>
            <a:r>
              <a:rPr lang="en-US" sz="2200" dirty="0" err="1">
                <a:solidFill>
                  <a:srgbClr val="000000"/>
                </a:solidFill>
              </a:rPr>
              <a:t>posible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crear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una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visión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común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compartida</a:t>
            </a:r>
            <a:r>
              <a:rPr lang="en-US" sz="2200" dirty="0">
                <a:solidFill>
                  <a:srgbClr val="000000"/>
                </a:solidFill>
              </a:rPr>
              <a:t> de </a:t>
            </a:r>
            <a:r>
              <a:rPr lang="en-US" sz="2200" dirty="0" err="1">
                <a:solidFill>
                  <a:srgbClr val="000000"/>
                </a:solidFill>
              </a:rPr>
              <a:t>los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cambios</a:t>
            </a:r>
            <a:r>
              <a:rPr lang="en-US" sz="2200" dirty="0">
                <a:solidFill>
                  <a:srgbClr val="000000"/>
                </a:solidFill>
              </a:rPr>
              <a:t> que </a:t>
            </a:r>
            <a:r>
              <a:rPr lang="en-US" sz="2200" dirty="0" err="1">
                <a:solidFill>
                  <a:srgbClr val="000000"/>
                </a:solidFill>
              </a:rPr>
              <a:t>deben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emprenderse</a:t>
            </a:r>
            <a:r>
              <a:rPr lang="en-US" sz="2200" dirty="0">
                <a:solidFill>
                  <a:srgbClr val="000000"/>
                </a:solidFill>
              </a:rPr>
              <a:t>. Agile Carpentry </a:t>
            </a:r>
            <a:r>
              <a:rPr lang="en-US" sz="2200" dirty="0" err="1">
                <a:solidFill>
                  <a:srgbClr val="000000"/>
                </a:solidFill>
              </a:rPr>
              <a:t>puede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ayudar</a:t>
            </a:r>
            <a:r>
              <a:rPr lang="en-US" sz="2200" dirty="0">
                <a:solidFill>
                  <a:srgbClr val="000000"/>
                </a:solidFill>
              </a:rPr>
              <a:t> a </a:t>
            </a:r>
            <a:r>
              <a:rPr lang="en-US" sz="2200" dirty="0" err="1">
                <a:solidFill>
                  <a:srgbClr val="000000"/>
                </a:solidFill>
              </a:rPr>
              <a:t>poner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marcha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esos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cambios</a:t>
            </a:r>
            <a:r>
              <a:rPr lang="en-US" sz="2200" dirty="0">
                <a:solidFill>
                  <a:srgbClr val="000000"/>
                </a:solidFill>
              </a:rPr>
              <a:t>, </a:t>
            </a:r>
            <a:r>
              <a:rPr lang="en-US" sz="2200" dirty="0" err="1">
                <a:solidFill>
                  <a:srgbClr val="000000"/>
                </a:solidFill>
              </a:rPr>
              <a:t>pero</a:t>
            </a:r>
            <a:r>
              <a:rPr lang="en-US" sz="2200" dirty="0">
                <a:solidFill>
                  <a:srgbClr val="000000"/>
                </a:solidFill>
              </a:rPr>
              <a:t> solo </a:t>
            </a:r>
            <a:r>
              <a:rPr lang="en-US" sz="2200" dirty="0" err="1">
                <a:solidFill>
                  <a:srgbClr val="000000"/>
                </a:solidFill>
              </a:rPr>
              <a:t>si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existe</a:t>
            </a:r>
            <a:r>
              <a:rPr lang="en-US" sz="2200" dirty="0">
                <a:solidFill>
                  <a:srgbClr val="000000"/>
                </a:solidFill>
              </a:rPr>
              <a:t> la </a:t>
            </a:r>
            <a:r>
              <a:rPr lang="en-US" sz="2200" dirty="0" err="1">
                <a:solidFill>
                  <a:srgbClr val="000000"/>
                </a:solidFill>
              </a:rPr>
              <a:t>aceptación</a:t>
            </a:r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en-US" sz="2200" dirty="0" err="1">
                <a:solidFill>
                  <a:srgbClr val="000000"/>
                </a:solidFill>
              </a:rPr>
              <a:t>ejecutiva</a:t>
            </a:r>
            <a:r>
              <a:rPr lang="en-US" sz="2200" dirty="0">
                <a:solidFill>
                  <a:srgbClr val="000000"/>
                </a:solidFill>
              </a:rPr>
              <a:t> para </a:t>
            </a:r>
            <a:r>
              <a:rPr lang="en-US" sz="2200" dirty="0" err="1">
                <a:solidFill>
                  <a:srgbClr val="000000"/>
                </a:solidFill>
              </a:rPr>
              <a:t>hacerlo</a:t>
            </a:r>
            <a:r>
              <a:rPr lang="en-US" sz="220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6785113" y="-1"/>
            <a:ext cx="54037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Compra</a:t>
            </a:r>
            <a:r>
              <a:rPr lang="en-US" sz="4000" b="1" dirty="0">
                <a:solidFill>
                  <a:srgbClr val="253F8F"/>
                </a:solidFill>
              </a:rPr>
              <a:t> </a:t>
            </a:r>
            <a:r>
              <a:rPr lang="en-US" sz="4000" b="1" dirty="0" err="1">
                <a:solidFill>
                  <a:srgbClr val="253F8F"/>
                </a:solidFill>
              </a:rPr>
              <a:t>Ejecutiva</a:t>
            </a:r>
            <a:r>
              <a:rPr lang="en-US" sz="4000" b="1" dirty="0">
                <a:solidFill>
                  <a:srgbClr val="253F8F"/>
                </a:solidFill>
              </a:rPr>
              <a:t>
</a:t>
            </a:r>
            <a:r>
              <a:rPr lang="en-US" sz="4000" b="1" dirty="0" err="1">
                <a:solidFill>
                  <a:srgbClr val="253F8F"/>
                </a:solidFill>
              </a:rPr>
              <a:t>Obligatorio</a:t>
            </a:r>
            <a:endParaRPr lang="en-US" sz="4000" b="1" dirty="0">
              <a:solidFill>
                <a:srgbClr val="253F8F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B71D976-2904-E063-14E3-49ACB921E0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6C1F61-0FA5-4033-8129-BC9E3208E7D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85" t="8486" r="75812" b="65725"/>
          <a:stretch/>
        </p:blipFill>
        <p:spPr>
          <a:xfrm>
            <a:off x="2837536" y="63575"/>
            <a:ext cx="1129883" cy="11298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C2B2593-6307-4939-2D77-4BF1D770933A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41AC53-97F7-C5B7-763E-FAEC4E175E5B}"/>
              </a:ext>
            </a:extLst>
          </p:cNvPr>
          <p:cNvSpPr txBox="1"/>
          <p:nvPr/>
        </p:nvSpPr>
        <p:spPr>
          <a:xfrm>
            <a:off x="4017754" y="121919"/>
            <a:ext cx="822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000000"/>
                </a:solidFill>
              </a:rPr>
              <a:t>?</a:t>
            </a:r>
            <a:endParaRPr lang="en-US" sz="60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878078"/>
      </p:ext>
    </p:extLst>
  </p:cSld>
  <p:clrMapOvr>
    <a:masterClrMapping/>
  </p:clrMapOvr>
  <p:transition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FA9270-F500-4E49-9978-E4BD67B5E7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" y="1608953"/>
            <a:ext cx="12188825" cy="2963047"/>
          </a:xfrm>
        </p:spPr>
        <p:txBody>
          <a:bodyPr/>
          <a:lstStyle/>
          <a:p>
            <a:r>
              <a:rPr lang="en-US" dirty="0" err="1"/>
              <a:t>Español</a:t>
            </a:r>
            <a:endParaRPr lang="en-US" dirty="0"/>
          </a:p>
          <a:p>
            <a:r>
              <a:rPr lang="en-US" dirty="0"/>
              <a:t>Tambien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5AAC487-C84F-0286-4DA6-201997002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047020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FA9270-F500-4E49-9978-E4BD67B5E7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1857170"/>
            <a:ext cx="12188825" cy="3143660"/>
          </a:xfrm>
        </p:spPr>
        <p:txBody>
          <a:bodyPr/>
          <a:lstStyle/>
          <a:p>
            <a:r>
              <a:rPr lang="en-US" dirty="0"/>
              <a:t>¿Por </a:t>
            </a:r>
            <a:r>
              <a:rPr lang="en-US" dirty="0" err="1"/>
              <a:t>Qué</a:t>
            </a:r>
            <a:endParaRPr lang="en-US" dirty="0"/>
          </a:p>
          <a:p>
            <a:r>
              <a:rPr lang="en-US" dirty="0" err="1"/>
              <a:t>LeSS</a:t>
            </a:r>
            <a:r>
              <a:rPr lang="en-US" dirty="0"/>
              <a:t>?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36D0EB5D-478D-2358-EA8F-9191D6FCD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539766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E87D56-191C-B4A4-F0A3-B44B4574B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88825" cy="68562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7A7965-C7A4-4532-04D3-582A2966F63F}"/>
              </a:ext>
            </a:extLst>
          </p:cNvPr>
          <p:cNvSpPr txBox="1"/>
          <p:nvPr/>
        </p:nvSpPr>
        <p:spPr>
          <a:xfrm>
            <a:off x="-1" y="6394547"/>
            <a:ext cx="9526582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</a:rPr>
              <a:t>Puedes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aprender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más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aqui</a:t>
            </a:r>
            <a:r>
              <a:rPr lang="en-US" sz="2400" dirty="0">
                <a:solidFill>
                  <a:srgbClr val="000000"/>
                </a:solidFill>
              </a:rPr>
              <a:t>: </a:t>
            </a:r>
            <a:r>
              <a:rPr lang="en-US" sz="2400" dirty="0">
                <a:hlinkClick r:id="rId4"/>
              </a:rPr>
              <a:t>https://</a:t>
            </a:r>
            <a:r>
              <a:rPr lang="en-US" sz="2400" dirty="0" err="1">
                <a:hlinkClick r:id="rId4"/>
              </a:rPr>
              <a:t>agilecarpentry.com</a:t>
            </a:r>
            <a:r>
              <a:rPr lang="en-US" sz="2400" dirty="0">
                <a:hlinkClick r:id="rId4"/>
              </a:rPr>
              <a:t>/</a:t>
            </a:r>
            <a:r>
              <a:rPr lang="en-US" sz="2400" dirty="0" err="1">
                <a:hlinkClick r:id="rId4"/>
              </a:rPr>
              <a:t>clp</a:t>
            </a:r>
            <a:r>
              <a:rPr lang="en-US" sz="2400" dirty="0">
                <a:hlinkClick r:id="rId4"/>
              </a:rPr>
              <a:t>/</a:t>
            </a:r>
            <a:r>
              <a:rPr lang="en-US" sz="2400" dirty="0" err="1">
                <a:hlinkClick r:id="rId4"/>
              </a:rPr>
              <a:t>sp_global</a:t>
            </a:r>
            <a:r>
              <a:rPr lang="en-US" sz="2400" dirty="0">
                <a:hlinkClick r:id="rId4"/>
              </a:rPr>
              <a:t>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8104064"/>
      </p:ext>
    </p:extLst>
  </p:cSld>
  <p:clrMapOvr>
    <a:masterClrMapping/>
  </p:clrMapOvr>
  <p:transition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FA9270-F500-4E49-9978-E4BD67B5E7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" y="1665299"/>
            <a:ext cx="12188825" cy="3527401"/>
          </a:xfrm>
        </p:spPr>
        <p:txBody>
          <a:bodyPr/>
          <a:lstStyle/>
          <a:p>
            <a:r>
              <a:rPr lang="en-US" dirty="0" err="1"/>
              <a:t>Servicios</a:t>
            </a:r>
            <a:endParaRPr lang="en-US" dirty="0"/>
          </a:p>
          <a:p>
            <a:r>
              <a:rPr lang="en-US" dirty="0" err="1"/>
              <a:t>Disponibles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5AAC487-C84F-0286-4DA6-201997002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900859"/>
      </p:ext>
    </p:extLst>
  </p:cSld>
  <p:clrMapOvr>
    <a:masterClrMapping/>
  </p:clrMapOvr>
  <p:transition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A0F9E24-2474-BF03-B464-8B50379EB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465" y="136910"/>
            <a:ext cx="1277279" cy="127727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5A93A8-432E-0982-9F51-FEF08DD2D9D9}"/>
              </a:ext>
            </a:extLst>
          </p:cNvPr>
          <p:cNvSpPr txBox="1"/>
          <p:nvPr/>
        </p:nvSpPr>
        <p:spPr>
          <a:xfrm>
            <a:off x="7665057" y="-1"/>
            <a:ext cx="45237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Servicios</a:t>
            </a:r>
            <a:r>
              <a:rPr lang="en-US" sz="4000" b="1" dirty="0">
                <a:solidFill>
                  <a:srgbClr val="253F8F"/>
                </a:solidFill>
              </a:rPr>
              <a:t>
Disponible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D5EE23-C946-52AC-7B05-949B613FE7CA}"/>
              </a:ext>
            </a:extLst>
          </p:cNvPr>
          <p:cNvSpPr txBox="1"/>
          <p:nvPr/>
        </p:nvSpPr>
        <p:spPr>
          <a:xfrm>
            <a:off x="816750" y="1605785"/>
            <a:ext cx="1055532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300" dirty="0">
                <a:solidFill>
                  <a:srgbClr val="000000"/>
                </a:solidFill>
              </a:rPr>
              <a:t>Un </a:t>
            </a:r>
            <a:r>
              <a:rPr lang="en-US" sz="2300" dirty="0" err="1">
                <a:solidFill>
                  <a:srgbClr val="000000"/>
                </a:solidFill>
              </a:rPr>
              <a:t>curso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presencial</a:t>
            </a:r>
            <a:r>
              <a:rPr lang="en-US" sz="2300" dirty="0">
                <a:solidFill>
                  <a:srgbClr val="000000"/>
                </a:solidFill>
              </a:rPr>
              <a:t> de </a:t>
            </a:r>
            <a:r>
              <a:rPr lang="en-US" sz="2300" i="1" dirty="0" err="1">
                <a:solidFill>
                  <a:srgbClr val="000000"/>
                </a:solidFill>
              </a:rPr>
              <a:t>LeSS</a:t>
            </a:r>
            <a:r>
              <a:rPr lang="en-US" sz="2300" i="1" dirty="0">
                <a:solidFill>
                  <a:srgbClr val="000000"/>
                </a:solidFill>
              </a:rPr>
              <a:t> for Executives</a:t>
            </a:r>
            <a:r>
              <a:rPr lang="en-US" sz="2300" dirty="0">
                <a:solidFill>
                  <a:srgbClr val="000000"/>
                </a:solidFill>
              </a:rPr>
              <a:t> o de </a:t>
            </a:r>
            <a:r>
              <a:rPr lang="en-US" sz="2300" i="1" dirty="0">
                <a:solidFill>
                  <a:srgbClr val="000000"/>
                </a:solidFill>
              </a:rPr>
              <a:t>Certified </a:t>
            </a:r>
            <a:r>
              <a:rPr lang="en-US" sz="2300" i="1" dirty="0" err="1">
                <a:solidFill>
                  <a:srgbClr val="000000"/>
                </a:solidFill>
              </a:rPr>
              <a:t>LeSS</a:t>
            </a:r>
            <a:r>
              <a:rPr lang="en-US" sz="2300" i="1" dirty="0">
                <a:solidFill>
                  <a:srgbClr val="000000"/>
                </a:solidFill>
              </a:rPr>
              <a:t> Practitioner</a:t>
            </a:r>
            <a:r>
              <a:rPr lang="en-US" sz="2300" dirty="0">
                <a:solidFill>
                  <a:srgbClr val="000000"/>
                </a:solidFill>
              </a:rPr>
              <a:t> es </a:t>
            </a:r>
            <a:r>
              <a:rPr lang="en-US" sz="2300" dirty="0" err="1">
                <a:solidFill>
                  <a:srgbClr val="000000"/>
                </a:solidFill>
              </a:rPr>
              <a:t>el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mejor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enfoque</a:t>
            </a:r>
            <a:r>
              <a:rPr lang="en-US" sz="2300" dirty="0">
                <a:solidFill>
                  <a:srgbClr val="000000"/>
                </a:solidFill>
              </a:rPr>
              <a:t> para </a:t>
            </a:r>
            <a:r>
              <a:rPr lang="en-US" sz="2300" dirty="0" err="1">
                <a:solidFill>
                  <a:srgbClr val="000000"/>
                </a:solidFill>
              </a:rPr>
              <a:t>establecer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una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relación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inicial</a:t>
            </a:r>
            <a:r>
              <a:rPr lang="en-US" sz="2300" dirty="0">
                <a:solidFill>
                  <a:srgbClr val="000000"/>
                </a:solidFill>
              </a:rPr>
              <a:t> y un </a:t>
            </a:r>
            <a:r>
              <a:rPr lang="en-US" sz="2300" dirty="0" err="1">
                <a:solidFill>
                  <a:srgbClr val="000000"/>
                </a:solidFill>
              </a:rPr>
              <a:t>diálogo</a:t>
            </a:r>
            <a:r>
              <a:rPr lang="en-US" sz="2300" dirty="0">
                <a:solidFill>
                  <a:srgbClr val="000000"/>
                </a:solidFill>
              </a:rPr>
              <a:t> continuo. </a:t>
            </a:r>
            <a:r>
              <a:rPr lang="en-US" sz="2300" dirty="0" err="1">
                <a:solidFill>
                  <a:srgbClr val="000000"/>
                </a:solidFill>
              </a:rPr>
              <a:t>Esto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ayuda</a:t>
            </a:r>
            <a:r>
              <a:rPr lang="en-US" sz="2300" dirty="0">
                <a:solidFill>
                  <a:srgbClr val="000000"/>
                </a:solidFill>
              </a:rPr>
              <a:t> a </a:t>
            </a:r>
            <a:r>
              <a:rPr lang="en-US" sz="2300" dirty="0" err="1">
                <a:solidFill>
                  <a:srgbClr val="000000"/>
                </a:solidFill>
              </a:rPr>
              <a:t>establecer</a:t>
            </a:r>
            <a:r>
              <a:rPr lang="en-US" sz="2300" dirty="0">
                <a:solidFill>
                  <a:srgbClr val="000000"/>
                </a:solidFill>
              </a:rPr>
              <a:t> la </a:t>
            </a:r>
            <a:r>
              <a:rPr lang="en-US" sz="2300" dirty="0" err="1">
                <a:solidFill>
                  <a:srgbClr val="000000"/>
                </a:solidFill>
              </a:rPr>
              <a:t>confianza</a:t>
            </a:r>
            <a:r>
              <a:rPr lang="en-US" sz="2300" dirty="0">
                <a:solidFill>
                  <a:srgbClr val="000000"/>
                </a:solidFill>
              </a:rPr>
              <a:t>, la </a:t>
            </a:r>
            <a:r>
              <a:rPr lang="en-US" sz="2300" dirty="0" err="1">
                <a:solidFill>
                  <a:srgbClr val="000000"/>
                </a:solidFill>
              </a:rPr>
              <a:t>comprensión</a:t>
            </a:r>
            <a:r>
              <a:rPr lang="en-US" sz="2300" dirty="0">
                <a:solidFill>
                  <a:srgbClr val="000000"/>
                </a:solidFill>
              </a:rPr>
              <a:t> y la </a:t>
            </a:r>
            <a:r>
              <a:rPr lang="en-US" sz="2300" dirty="0" err="1">
                <a:solidFill>
                  <a:srgbClr val="000000"/>
                </a:solidFill>
              </a:rPr>
              <a:t>alineación</a:t>
            </a:r>
            <a:r>
              <a:rPr lang="en-US" sz="2300" dirty="0">
                <a:solidFill>
                  <a:srgbClr val="000000"/>
                </a:solidFill>
              </a:rPr>
              <a:t>. El </a:t>
            </a:r>
            <a:r>
              <a:rPr lang="en-US" sz="2300" dirty="0" err="1">
                <a:solidFill>
                  <a:srgbClr val="000000"/>
                </a:solidFill>
              </a:rPr>
              <a:t>siguiente</a:t>
            </a:r>
            <a:r>
              <a:rPr lang="en-US" sz="2300" dirty="0">
                <a:solidFill>
                  <a:srgbClr val="000000"/>
                </a:solidFill>
              </a:rPr>
              <a:t> paso natural es </a:t>
            </a:r>
            <a:r>
              <a:rPr lang="en-US" sz="2300" dirty="0" err="1">
                <a:solidFill>
                  <a:srgbClr val="000000"/>
                </a:solidFill>
              </a:rPr>
              <a:t>poner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en</a:t>
            </a:r>
            <a:r>
              <a:rPr lang="en-US" sz="2300" dirty="0">
                <a:solidFill>
                  <a:srgbClr val="000000"/>
                </a:solidFill>
              </a:rPr>
              <a:t> pie </a:t>
            </a:r>
            <a:r>
              <a:rPr lang="en-US" sz="2300" dirty="0" err="1">
                <a:solidFill>
                  <a:srgbClr val="000000"/>
                </a:solidFill>
              </a:rPr>
              <a:t>algunos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equipos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iniciales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en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una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estructura</a:t>
            </a:r>
            <a:r>
              <a:rPr lang="en-US" sz="2300" dirty="0">
                <a:solidFill>
                  <a:srgbClr val="000000"/>
                </a:solidFill>
              </a:rPr>
              <a:t> de </a:t>
            </a:r>
            <a:r>
              <a:rPr lang="en-US" sz="2300" dirty="0" err="1">
                <a:solidFill>
                  <a:srgbClr val="000000"/>
                </a:solidFill>
              </a:rPr>
              <a:t>LeSS</a:t>
            </a:r>
            <a:r>
              <a:rPr lang="en-US" sz="2300" dirty="0">
                <a:solidFill>
                  <a:srgbClr val="000000"/>
                </a:solidFill>
              </a:rPr>
              <a:t>.</a:t>
            </a:r>
          </a:p>
          <a:p>
            <a:endParaRPr lang="en-US" sz="2300" dirty="0">
              <a:solidFill>
                <a:srgbClr val="000000"/>
              </a:solidFill>
            </a:endParaRPr>
          </a:p>
          <a:p>
            <a:r>
              <a:rPr lang="en-US" sz="2300" dirty="0">
                <a:solidFill>
                  <a:srgbClr val="000000"/>
                </a:solidFill>
              </a:rPr>
              <a:t>Para </a:t>
            </a:r>
            <a:r>
              <a:rPr lang="en-US" sz="2300" dirty="0" err="1">
                <a:solidFill>
                  <a:srgbClr val="000000"/>
                </a:solidFill>
              </a:rPr>
              <a:t>ayudar</a:t>
            </a:r>
            <a:r>
              <a:rPr lang="en-US" sz="2300" dirty="0">
                <a:solidFill>
                  <a:srgbClr val="000000"/>
                </a:solidFill>
              </a:rPr>
              <a:t> con </a:t>
            </a:r>
            <a:r>
              <a:rPr lang="en-US" sz="2300" dirty="0" err="1">
                <a:solidFill>
                  <a:srgbClr val="000000"/>
                </a:solidFill>
              </a:rPr>
              <a:t>esto</a:t>
            </a:r>
            <a:r>
              <a:rPr lang="en-US" sz="2300" dirty="0">
                <a:solidFill>
                  <a:srgbClr val="000000"/>
                </a:solidFill>
              </a:rPr>
              <a:t>, </a:t>
            </a:r>
            <a:r>
              <a:rPr lang="en-US" sz="2300" dirty="0" err="1">
                <a:solidFill>
                  <a:srgbClr val="000000"/>
                </a:solidFill>
              </a:rPr>
              <a:t>los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siguientes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servicios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están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disponibles</a:t>
            </a:r>
            <a:r>
              <a:rPr lang="en-US" sz="2300" dirty="0">
                <a:solidFill>
                  <a:srgbClr val="000000"/>
                </a:solidFill>
              </a:rPr>
              <a:t> a </a:t>
            </a:r>
            <a:r>
              <a:rPr lang="en-US" sz="2300" dirty="0" err="1">
                <a:solidFill>
                  <a:srgbClr val="000000"/>
                </a:solidFill>
              </a:rPr>
              <a:t>nivel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mundial</a:t>
            </a:r>
            <a:r>
              <a:rPr lang="en-US" sz="2300" dirty="0">
                <a:solidFill>
                  <a:srgbClr val="000000"/>
                </a:solidFill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 err="1">
                <a:solidFill>
                  <a:srgbClr val="000000"/>
                </a:solidFill>
              </a:rPr>
              <a:t>Formación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independiente</a:t>
            </a:r>
            <a:endParaRPr lang="en-US" sz="2300" dirty="0">
              <a:solidFill>
                <a:srgbClr val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0000"/>
                </a:solidFill>
              </a:rPr>
              <a:t>Certified </a:t>
            </a:r>
            <a:r>
              <a:rPr lang="en-US" sz="2300" dirty="0" err="1">
                <a:solidFill>
                  <a:srgbClr val="000000"/>
                </a:solidFill>
              </a:rPr>
              <a:t>LeSS</a:t>
            </a:r>
            <a:r>
              <a:rPr lang="en-US" sz="2300" dirty="0">
                <a:solidFill>
                  <a:srgbClr val="000000"/>
                </a:solidFill>
              </a:rPr>
              <a:t> Practitioner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0000"/>
                </a:solidFill>
              </a:rPr>
              <a:t>Certified </a:t>
            </a:r>
            <a:r>
              <a:rPr lang="en-US" sz="2300" dirty="0" err="1">
                <a:solidFill>
                  <a:srgbClr val="000000"/>
                </a:solidFill>
              </a:rPr>
              <a:t>LeSS</a:t>
            </a:r>
            <a:r>
              <a:rPr lang="en-US" sz="2300" dirty="0">
                <a:solidFill>
                  <a:srgbClr val="000000"/>
                </a:solidFill>
              </a:rPr>
              <a:t> for Executives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 err="1">
                <a:solidFill>
                  <a:srgbClr val="000000"/>
                </a:solidFill>
              </a:rPr>
              <a:t>Entrenamiento</a:t>
            </a:r>
            <a:r>
              <a:rPr lang="en-US" sz="2300" dirty="0">
                <a:solidFill>
                  <a:srgbClr val="000000"/>
                </a:solidFill>
              </a:rPr>
              <a:t> y </a:t>
            </a:r>
            <a:r>
              <a:rPr lang="en-US" sz="2300" dirty="0" err="1">
                <a:solidFill>
                  <a:srgbClr val="000000"/>
                </a:solidFill>
              </a:rPr>
              <a:t>lanzamiento</a:t>
            </a:r>
            <a:r>
              <a:rPr lang="en-US" sz="2300" dirty="0">
                <a:solidFill>
                  <a:srgbClr val="000000"/>
                </a:solidFill>
              </a:rPr>
              <a:t> de </a:t>
            </a:r>
            <a:r>
              <a:rPr lang="en-US" sz="2300" dirty="0" err="1">
                <a:solidFill>
                  <a:srgbClr val="000000"/>
                </a:solidFill>
              </a:rPr>
              <a:t>equipos</a:t>
            </a:r>
            <a:endParaRPr lang="en-US" sz="2300" dirty="0">
              <a:solidFill>
                <a:srgbClr val="00000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000000"/>
                </a:solidFill>
              </a:rPr>
              <a:t>Coaching a largo </a:t>
            </a:r>
            <a:r>
              <a:rPr lang="en-US" sz="2300" dirty="0" err="1">
                <a:solidFill>
                  <a:srgbClr val="000000"/>
                </a:solidFill>
              </a:rPr>
              <a:t>plazo</a:t>
            </a:r>
            <a:endParaRPr lang="en-US" sz="2300" dirty="0">
              <a:solidFill>
                <a:srgbClr val="000000"/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 err="1">
                <a:solidFill>
                  <a:srgbClr val="000000"/>
                </a:solidFill>
              </a:rPr>
              <a:t>Viajes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presenciales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cadenciosos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cada</a:t>
            </a:r>
            <a:r>
              <a:rPr lang="en-US" sz="2300" dirty="0">
                <a:solidFill>
                  <a:srgbClr val="000000"/>
                </a:solidFill>
              </a:rPr>
              <a:t> </a:t>
            </a:r>
            <a:r>
              <a:rPr lang="en-US" sz="2300" dirty="0" err="1">
                <a:solidFill>
                  <a:srgbClr val="000000"/>
                </a:solidFill>
              </a:rPr>
              <a:t>pocos</a:t>
            </a:r>
            <a:r>
              <a:rPr lang="en-US" sz="2300" dirty="0">
                <a:solidFill>
                  <a:srgbClr val="000000"/>
                </a:solidFill>
              </a:rPr>
              <a:t> Sprints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 err="1">
                <a:solidFill>
                  <a:srgbClr val="000000"/>
                </a:solidFill>
              </a:rPr>
              <a:t>Servicios</a:t>
            </a:r>
            <a:r>
              <a:rPr lang="en-US" sz="2300" dirty="0">
                <a:solidFill>
                  <a:srgbClr val="000000"/>
                </a:solidFill>
              </a:rPr>
              <a:t> de </a:t>
            </a:r>
            <a:r>
              <a:rPr lang="en-US" sz="2300" dirty="0" err="1">
                <a:solidFill>
                  <a:srgbClr val="000000"/>
                </a:solidFill>
              </a:rPr>
              <a:t>asesoramiento</a:t>
            </a:r>
            <a:r>
              <a:rPr lang="en-US" sz="2300" dirty="0">
                <a:solidFill>
                  <a:srgbClr val="000000"/>
                </a:solidFill>
              </a:rPr>
              <a:t> a </a:t>
            </a:r>
            <a:r>
              <a:rPr lang="en-US" sz="2300" dirty="0" err="1">
                <a:solidFill>
                  <a:srgbClr val="000000"/>
                </a:solidFill>
              </a:rPr>
              <a:t>distancia</a:t>
            </a:r>
            <a:endParaRPr lang="en-US" sz="2300" dirty="0">
              <a:solidFill>
                <a:srgbClr val="000000"/>
              </a:solidFill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7FDDBD91-7678-180A-5F8F-0BDFB39468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188926"/>
      </p:ext>
    </p:extLst>
  </p:cSld>
  <p:clrMapOvr>
    <a:masterClrMapping/>
  </p:clrMapOvr>
  <p:transition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6A0F9E24-2474-BF03-B464-8B50379EB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86430" y="1923574"/>
            <a:ext cx="2676537" cy="26765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5A93A8-432E-0982-9F51-FEF08DD2D9D9}"/>
              </a:ext>
            </a:extLst>
          </p:cNvPr>
          <p:cNvSpPr txBox="1"/>
          <p:nvPr/>
        </p:nvSpPr>
        <p:spPr>
          <a:xfrm>
            <a:off x="7665057" y="-1"/>
            <a:ext cx="452376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Detalles</a:t>
            </a:r>
            <a:r>
              <a:rPr lang="en-US" sz="4000" b="1" dirty="0">
                <a:solidFill>
                  <a:srgbClr val="253F8F"/>
                </a:solidFill>
              </a:rPr>
              <a:t> de </a:t>
            </a:r>
            <a:r>
              <a:rPr lang="en-US" sz="4000" b="1" dirty="0" err="1">
                <a:solidFill>
                  <a:srgbClr val="253F8F"/>
                </a:solidFill>
              </a:rPr>
              <a:t>Contacto</a:t>
            </a:r>
            <a:endParaRPr lang="en-US" sz="4000" b="1" dirty="0">
              <a:solidFill>
                <a:srgbClr val="253F8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D5EE23-C946-52AC-7B05-949B613FE7CA}"/>
              </a:ext>
            </a:extLst>
          </p:cNvPr>
          <p:cNvSpPr txBox="1"/>
          <p:nvPr/>
        </p:nvSpPr>
        <p:spPr>
          <a:xfrm>
            <a:off x="5746009" y="1923574"/>
            <a:ext cx="432565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James Carpenter</a:t>
            </a:r>
          </a:p>
          <a:p>
            <a:r>
              <a:rPr lang="en-US" sz="2400" dirty="0">
                <a:solidFill>
                  <a:srgbClr val="000000"/>
                </a:solidFill>
              </a:rPr>
              <a:t>Certified </a:t>
            </a:r>
            <a:r>
              <a:rPr lang="en-US" sz="2400" dirty="0" err="1">
                <a:solidFill>
                  <a:srgbClr val="000000"/>
                </a:solidFill>
              </a:rPr>
              <a:t>LeSS</a:t>
            </a:r>
            <a:r>
              <a:rPr lang="en-US" sz="2400" dirty="0">
                <a:solidFill>
                  <a:srgbClr val="000000"/>
                </a:solidFill>
              </a:rPr>
              <a:t> Trainer</a:t>
            </a:r>
          </a:p>
          <a:p>
            <a:r>
              <a:rPr lang="en-US" sz="2400" dirty="0">
                <a:solidFill>
                  <a:srgbClr val="000000"/>
                </a:solidFill>
              </a:rPr>
              <a:t>Agile Carpentry</a:t>
            </a:r>
          </a:p>
          <a:p>
            <a:r>
              <a:rPr lang="en-US" sz="2400" dirty="0">
                <a:solidFill>
                  <a:srgbClr val="000000"/>
                </a:solidFill>
                <a:hlinkClick r:id="rId5"/>
              </a:rPr>
              <a:t>james@agilecarpentry.com</a:t>
            </a:r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  <a:hlinkClick r:id="rId6"/>
              </a:rPr>
              <a:t>https://agilecarpentry.com/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615926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91D59CD-1185-4612-537D-9FA2870645B8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068D0F-49E8-4F9A-6E63-D0AB1DF6F153}"/>
              </a:ext>
            </a:extLst>
          </p:cNvPr>
          <p:cNvSpPr txBox="1"/>
          <p:nvPr/>
        </p:nvSpPr>
        <p:spPr>
          <a:xfrm>
            <a:off x="268059" y="2518231"/>
            <a:ext cx="32367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0000"/>
                </a:solidFill>
              </a:rPr>
              <a:t>Mayor</a:t>
            </a:r>
          </a:p>
          <a:p>
            <a:pPr algn="ctr"/>
            <a:r>
              <a:rPr lang="en-US" sz="3600" b="1" dirty="0" err="1">
                <a:solidFill>
                  <a:srgbClr val="000000"/>
                </a:solidFill>
              </a:rPr>
              <a:t>Adaptabilidad</a:t>
            </a:r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57A833-B97B-C2E7-5D75-AB7DAA7BA323}"/>
              </a:ext>
            </a:extLst>
          </p:cNvPr>
          <p:cNvSpPr txBox="1"/>
          <p:nvPr/>
        </p:nvSpPr>
        <p:spPr>
          <a:xfrm>
            <a:off x="7749870" y="2884026"/>
            <a:ext cx="723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</a:rPr>
              <a:t>=&gt;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53C11E-CF47-DCEA-5E6C-29F17419FE3C}"/>
              </a:ext>
            </a:extLst>
          </p:cNvPr>
          <p:cNvSpPr txBox="1"/>
          <p:nvPr/>
        </p:nvSpPr>
        <p:spPr>
          <a:xfrm>
            <a:off x="4893507" y="2518231"/>
            <a:ext cx="25232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000000"/>
                </a:solidFill>
              </a:rPr>
              <a:t>Mayor Valor Para El </a:t>
            </a:r>
            <a:r>
              <a:rPr lang="en-US" sz="3600" b="1" dirty="0" err="1">
                <a:solidFill>
                  <a:srgbClr val="000000"/>
                </a:solidFill>
              </a:rPr>
              <a:t>Cliente</a:t>
            </a:r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9E538D-163A-18FA-B70A-A1BFF3F54C20}"/>
              </a:ext>
            </a:extLst>
          </p:cNvPr>
          <p:cNvSpPr txBox="1"/>
          <p:nvPr/>
        </p:nvSpPr>
        <p:spPr>
          <a:xfrm>
            <a:off x="8993302" y="2518231"/>
            <a:ext cx="2116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>
                <a:solidFill>
                  <a:srgbClr val="000000"/>
                </a:solidFill>
              </a:rPr>
              <a:t>Mayores</a:t>
            </a:r>
            <a:r>
              <a:rPr lang="en-US" sz="3600" b="1" dirty="0">
                <a:solidFill>
                  <a:srgbClr val="000000"/>
                </a:solidFill>
              </a:rPr>
              <a:t> </a:t>
            </a:r>
            <a:r>
              <a:rPr lang="en-US" sz="3600" b="1" dirty="0" err="1">
                <a:solidFill>
                  <a:srgbClr val="000000"/>
                </a:solidFill>
              </a:rPr>
              <a:t>Ingresos</a:t>
            </a:r>
            <a:endParaRPr lang="en-US" sz="3600" b="1" dirty="0">
              <a:solidFill>
                <a:srgbClr val="0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99CD94-1622-F736-1C7D-6B896C09222E}"/>
              </a:ext>
            </a:extLst>
          </p:cNvPr>
          <p:cNvSpPr txBox="1"/>
          <p:nvPr/>
        </p:nvSpPr>
        <p:spPr>
          <a:xfrm>
            <a:off x="3710525" y="2884026"/>
            <a:ext cx="723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000000"/>
                </a:solidFill>
              </a:rPr>
              <a:t>=&gt;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F54CD6-4CE0-E0C9-A923-166565FD43C8}"/>
              </a:ext>
            </a:extLst>
          </p:cNvPr>
          <p:cNvSpPr txBox="1"/>
          <p:nvPr/>
        </p:nvSpPr>
        <p:spPr>
          <a:xfrm>
            <a:off x="9867356" y="-1"/>
            <a:ext cx="232146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solidFill>
                  <a:srgbClr val="253F8F"/>
                </a:solidFill>
              </a:rPr>
              <a:t>Mayor
</a:t>
            </a:r>
            <a:r>
              <a:rPr lang="en-US" sz="4000" b="1" dirty="0" err="1">
                <a:solidFill>
                  <a:srgbClr val="253F8F"/>
                </a:solidFill>
              </a:rPr>
              <a:t>Ingresos</a:t>
            </a:r>
            <a:endParaRPr lang="en-US" sz="2400" b="1" dirty="0">
              <a:solidFill>
                <a:srgbClr val="253F8F"/>
              </a:solidFill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505E3A86-4026-DC61-32A0-56D960605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C932AFF0-F704-F2A3-31C4-8E528A8AD8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98425" y="0"/>
            <a:ext cx="2848940" cy="14573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DF367A6-0E3E-F67A-92D4-3AA9674C1CF7}"/>
              </a:ext>
            </a:extLst>
          </p:cNvPr>
          <p:cNvSpPr txBox="1"/>
          <p:nvPr/>
        </p:nvSpPr>
        <p:spPr>
          <a:xfrm>
            <a:off x="5364485" y="121919"/>
            <a:ext cx="8229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000000"/>
                </a:solidFill>
              </a:rPr>
              <a:t>?</a:t>
            </a:r>
            <a:endParaRPr lang="en-US" sz="8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7309221"/>
      </p:ext>
    </p:extLst>
  </p:cSld>
  <p:clrMapOvr>
    <a:masterClrMapping/>
  </p:clrMapOvr>
  <p:transition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068D0F-49E8-4F9A-6E63-D0AB1DF6F153}"/>
              </a:ext>
            </a:extLst>
          </p:cNvPr>
          <p:cNvSpPr txBox="1"/>
          <p:nvPr/>
        </p:nvSpPr>
        <p:spPr>
          <a:xfrm>
            <a:off x="770458" y="1627530"/>
            <a:ext cx="1087290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solidFill>
                  <a:srgbClr val="000000"/>
                </a:solidFill>
              </a:rPr>
              <a:t>LeSS</a:t>
            </a:r>
            <a:r>
              <a:rPr lang="en-US" sz="2400" i="1" dirty="0">
                <a:solidFill>
                  <a:srgbClr val="000000"/>
                </a:solidFill>
              </a:rPr>
              <a:t> es un </a:t>
            </a:r>
            <a:r>
              <a:rPr lang="en-US" sz="2400" i="1" dirty="0" err="1">
                <a:solidFill>
                  <a:srgbClr val="000000"/>
                </a:solidFill>
              </a:rPr>
              <a:t>sistema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i="1" dirty="0" err="1">
                <a:solidFill>
                  <a:srgbClr val="000000"/>
                </a:solidFill>
              </a:rPr>
              <a:t>organizativo</a:t>
            </a:r>
            <a:r>
              <a:rPr lang="en-US" sz="2400" i="1" dirty="0">
                <a:solidFill>
                  <a:srgbClr val="000000"/>
                </a:solidFill>
              </a:rPr>
              <a:t> para </a:t>
            </a:r>
            <a:r>
              <a:rPr lang="en-US" sz="2400" i="1" dirty="0" err="1">
                <a:solidFill>
                  <a:srgbClr val="000000"/>
                </a:solidFill>
              </a:rPr>
              <a:t>el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i="1" dirty="0" err="1">
                <a:solidFill>
                  <a:srgbClr val="000000"/>
                </a:solidFill>
              </a:rPr>
              <a:t>desarrollo</a:t>
            </a:r>
            <a:r>
              <a:rPr lang="en-US" sz="2400" i="1" dirty="0">
                <a:solidFill>
                  <a:srgbClr val="000000"/>
                </a:solidFill>
              </a:rPr>
              <a:t> de </a:t>
            </a:r>
            <a:r>
              <a:rPr lang="en-US" sz="2400" i="1" dirty="0" err="1">
                <a:solidFill>
                  <a:srgbClr val="000000"/>
                </a:solidFill>
              </a:rPr>
              <a:t>productos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i="1" dirty="0" err="1">
                <a:solidFill>
                  <a:srgbClr val="000000"/>
                </a:solidFill>
              </a:rPr>
              <a:t>destinado</a:t>
            </a:r>
            <a:r>
              <a:rPr lang="en-US" sz="2400" i="1" dirty="0">
                <a:solidFill>
                  <a:srgbClr val="000000"/>
                </a:solidFill>
              </a:rPr>
              <a:t> a </a:t>
            </a:r>
            <a:r>
              <a:rPr lang="en-US" sz="2400" b="1" i="1" dirty="0" err="1">
                <a:solidFill>
                  <a:srgbClr val="000000"/>
                </a:solidFill>
              </a:rPr>
              <a:t>maximizar</a:t>
            </a:r>
            <a:r>
              <a:rPr lang="en-US" sz="2400" b="1" i="1" dirty="0">
                <a:solidFill>
                  <a:srgbClr val="000000"/>
                </a:solidFill>
              </a:rPr>
              <a:t> la </a:t>
            </a:r>
            <a:r>
              <a:rPr lang="en-US" sz="2400" b="1" i="1" dirty="0" err="1">
                <a:solidFill>
                  <a:srgbClr val="000000"/>
                </a:solidFill>
              </a:rPr>
              <a:t>adaptabilidad</a:t>
            </a:r>
            <a:r>
              <a:rPr lang="en-US" sz="2400" b="1" i="1" dirty="0">
                <a:solidFill>
                  <a:srgbClr val="000000"/>
                </a:solidFill>
              </a:rPr>
              <a:t> de </a:t>
            </a:r>
            <a:r>
              <a:rPr lang="en-US" sz="2400" b="1" i="1" dirty="0" err="1">
                <a:solidFill>
                  <a:srgbClr val="000000"/>
                </a:solidFill>
              </a:rPr>
              <a:t>una</a:t>
            </a:r>
            <a:r>
              <a:rPr lang="en-US" sz="2400" b="1" i="1" dirty="0">
                <a:solidFill>
                  <a:srgbClr val="000000"/>
                </a:solidFill>
              </a:rPr>
              <a:t> </a:t>
            </a:r>
            <a:r>
              <a:rPr lang="en-US" sz="2400" b="1" i="1" dirty="0" err="1">
                <a:solidFill>
                  <a:srgbClr val="000000"/>
                </a:solidFill>
              </a:rPr>
              <a:t>organización</a:t>
            </a:r>
            <a:r>
              <a:rPr lang="en-US" sz="2400" i="1" dirty="0">
                <a:solidFill>
                  <a:srgbClr val="000000"/>
                </a:solidFill>
              </a:rPr>
              <a:t>. Con </a:t>
            </a:r>
            <a:r>
              <a:rPr lang="en-US" sz="2400" i="1" dirty="0" err="1">
                <a:solidFill>
                  <a:srgbClr val="000000"/>
                </a:solidFill>
              </a:rPr>
              <a:t>adaptabilidad</a:t>
            </a:r>
            <a:r>
              <a:rPr lang="en-US" sz="2400" i="1" dirty="0">
                <a:solidFill>
                  <a:srgbClr val="000000"/>
                </a:solidFill>
              </a:rPr>
              <a:t> (o </a:t>
            </a:r>
            <a:r>
              <a:rPr lang="en-US" sz="2400" i="1" dirty="0" err="1">
                <a:solidFill>
                  <a:srgbClr val="000000"/>
                </a:solidFill>
              </a:rPr>
              <a:t>agilidad</a:t>
            </a:r>
            <a:r>
              <a:rPr lang="en-US" sz="2400" i="1" dirty="0">
                <a:solidFill>
                  <a:srgbClr val="000000"/>
                </a:solidFill>
              </a:rPr>
              <a:t>, la </a:t>
            </a:r>
            <a:r>
              <a:rPr lang="en-US" sz="2400" i="1" dirty="0" err="1">
                <a:solidFill>
                  <a:srgbClr val="000000"/>
                </a:solidFill>
              </a:rPr>
              <a:t>intención</a:t>
            </a:r>
            <a:r>
              <a:rPr lang="en-US" sz="2400" i="1" dirty="0">
                <a:solidFill>
                  <a:srgbClr val="000000"/>
                </a:solidFill>
              </a:rPr>
              <a:t> original del </a:t>
            </a:r>
            <a:r>
              <a:rPr lang="en-US" sz="2400" i="1" dirty="0" err="1">
                <a:solidFill>
                  <a:srgbClr val="000000"/>
                </a:solidFill>
              </a:rPr>
              <a:t>desarrollo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i="1" dirty="0" err="1">
                <a:solidFill>
                  <a:srgbClr val="000000"/>
                </a:solidFill>
              </a:rPr>
              <a:t>ágil</a:t>
            </a:r>
            <a:r>
              <a:rPr lang="en-US" sz="2400" i="1" dirty="0">
                <a:solidFill>
                  <a:srgbClr val="000000"/>
                </a:solidFill>
              </a:rPr>
              <a:t>) </a:t>
            </a:r>
            <a:r>
              <a:rPr lang="en-US" sz="2400" i="1" dirty="0" err="1">
                <a:solidFill>
                  <a:srgbClr val="000000"/>
                </a:solidFill>
              </a:rPr>
              <a:t>nos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i="1" dirty="0" err="1">
                <a:solidFill>
                  <a:srgbClr val="000000"/>
                </a:solidFill>
              </a:rPr>
              <a:t>referimos</a:t>
            </a:r>
            <a:r>
              <a:rPr lang="en-US" sz="2400" i="1" dirty="0">
                <a:solidFill>
                  <a:srgbClr val="000000"/>
                </a:solidFill>
              </a:rPr>
              <a:t> a </a:t>
            </a:r>
            <a:r>
              <a:rPr lang="en-US" sz="2400" i="1" dirty="0" err="1">
                <a:solidFill>
                  <a:srgbClr val="000000"/>
                </a:solidFill>
              </a:rPr>
              <a:t>optimizar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i="1" dirty="0" err="1">
                <a:solidFill>
                  <a:srgbClr val="000000"/>
                </a:solidFill>
              </a:rPr>
              <a:t>hacia</a:t>
            </a:r>
            <a:r>
              <a:rPr lang="en-US" sz="2400" i="1" dirty="0">
                <a:solidFill>
                  <a:srgbClr val="000000"/>
                </a:solidFill>
              </a:rPr>
              <a:t>:</a:t>
            </a:r>
            <a:endParaRPr lang="en-US" sz="2400" dirty="0">
              <a:solidFill>
                <a:srgbClr val="000000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rgbClr val="000000"/>
                </a:solidFill>
              </a:rPr>
              <a:t>Capacidad</a:t>
            </a:r>
            <a:r>
              <a:rPr lang="en-US" sz="2400" b="1" dirty="0">
                <a:solidFill>
                  <a:srgbClr val="000000"/>
                </a:solidFill>
              </a:rPr>
              <a:t> de </a:t>
            </a:r>
            <a:r>
              <a:rPr lang="en-US" sz="2400" b="1" dirty="0" err="1">
                <a:solidFill>
                  <a:srgbClr val="000000"/>
                </a:solidFill>
              </a:rPr>
              <a:t>cambiar</a:t>
            </a:r>
            <a:r>
              <a:rPr lang="en-US" sz="2400" b="1" dirty="0">
                <a:solidFill>
                  <a:srgbClr val="000000"/>
                </a:solidFill>
              </a:rPr>
              <a:t> de </a:t>
            </a:r>
            <a:r>
              <a:rPr lang="en-US" sz="2400" b="1" dirty="0" err="1">
                <a:solidFill>
                  <a:srgbClr val="000000"/>
                </a:solidFill>
              </a:rPr>
              <a:t>dirección</a:t>
            </a:r>
            <a:r>
              <a:rPr lang="en-US" sz="2400" b="1" dirty="0">
                <a:solidFill>
                  <a:srgbClr val="000000"/>
                </a:solidFill>
              </a:rPr>
              <a:t> con un </a:t>
            </a:r>
            <a:r>
              <a:rPr lang="en-US" sz="2400" b="1" dirty="0" err="1">
                <a:solidFill>
                  <a:srgbClr val="000000"/>
                </a:solidFill>
              </a:rPr>
              <a:t>costo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b="1" dirty="0" err="1">
                <a:solidFill>
                  <a:srgbClr val="000000"/>
                </a:solidFill>
              </a:rPr>
              <a:t>relativamente</a:t>
            </a:r>
            <a:r>
              <a:rPr lang="en-US" sz="2400" b="1" dirty="0">
                <a:solidFill>
                  <a:srgbClr val="000000"/>
                </a:solidFill>
              </a:rPr>
              <a:t> bajo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dirty="0" err="1">
                <a:solidFill>
                  <a:srgbClr val="000000"/>
                </a:solidFill>
              </a:rPr>
              <a:t>basado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principalmente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descubrimiento</a:t>
            </a:r>
            <a:r>
              <a:rPr lang="en-US" sz="2400" dirty="0">
                <a:solidFill>
                  <a:srgbClr val="000000"/>
                </a:solidFill>
              </a:rPr>
              <a:t> a </a:t>
            </a:r>
            <a:r>
              <a:rPr lang="en-US" sz="2400" dirty="0" err="1">
                <a:solidFill>
                  <a:srgbClr val="000000"/>
                </a:solidFill>
              </a:rPr>
              <a:t>través</a:t>
            </a:r>
            <a:r>
              <a:rPr lang="en-US" sz="2400" dirty="0">
                <a:solidFill>
                  <a:srgbClr val="000000"/>
                </a:solidFill>
              </a:rPr>
              <a:t> de la </a:t>
            </a:r>
            <a:r>
              <a:rPr lang="en-US" sz="2400" dirty="0" err="1">
                <a:solidFill>
                  <a:srgbClr val="000000"/>
                </a:solidFill>
              </a:rPr>
              <a:t>entrega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frecuente</a:t>
            </a:r>
            <a:r>
              <a:rPr lang="en-US" sz="2400" dirty="0">
                <a:solidFill>
                  <a:srgbClr val="000000"/>
                </a:solidFill>
              </a:rPr>
              <a:t>, para...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rgbClr val="000000"/>
                </a:solidFill>
              </a:rPr>
              <a:t>Maximizar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b="1" dirty="0" err="1">
                <a:solidFill>
                  <a:srgbClr val="000000"/>
                </a:solidFill>
              </a:rPr>
              <a:t>el</a:t>
            </a:r>
            <a:r>
              <a:rPr lang="en-US" sz="2400" b="1" dirty="0">
                <a:solidFill>
                  <a:srgbClr val="000000"/>
                </a:solidFill>
              </a:rPr>
              <a:t> valor </a:t>
            </a:r>
            <a:r>
              <a:rPr lang="en-US" sz="2400" b="1" dirty="0" err="1">
                <a:solidFill>
                  <a:srgbClr val="000000"/>
                </a:solidFill>
              </a:rPr>
              <a:t>entregado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a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clientes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usuarios</a:t>
            </a:r>
            <a:r>
              <a:rPr lang="en-US" sz="2400" dirty="0">
                <a:solidFill>
                  <a:srgbClr val="000000"/>
                </a:solidFill>
              </a:rPr>
              <a:t> finales.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i="1" dirty="0" err="1">
                <a:solidFill>
                  <a:srgbClr val="000000"/>
                </a:solidFill>
              </a:rPr>
              <a:t>LeSS</a:t>
            </a:r>
            <a:r>
              <a:rPr lang="en-US" sz="2400" i="1" dirty="0">
                <a:solidFill>
                  <a:srgbClr val="000000"/>
                </a:solidFill>
              </a:rPr>
              <a:t> es </a:t>
            </a:r>
            <a:r>
              <a:rPr lang="en-US" sz="2400" i="1" dirty="0" err="1">
                <a:solidFill>
                  <a:srgbClr val="000000"/>
                </a:solidFill>
              </a:rPr>
              <a:t>el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i="1" dirty="0" err="1">
                <a:solidFill>
                  <a:srgbClr val="000000"/>
                </a:solidFill>
              </a:rPr>
              <a:t>resultado</a:t>
            </a:r>
            <a:r>
              <a:rPr lang="en-US" sz="2400" i="1" dirty="0">
                <a:solidFill>
                  <a:srgbClr val="000000"/>
                </a:solidFill>
              </a:rPr>
              <a:t> de dos </a:t>
            </a:r>
            <a:r>
              <a:rPr lang="en-US" sz="2400" i="1" dirty="0" err="1">
                <a:solidFill>
                  <a:srgbClr val="000000"/>
                </a:solidFill>
              </a:rPr>
              <a:t>décadas</a:t>
            </a:r>
            <a:r>
              <a:rPr lang="en-US" sz="2400" i="1" dirty="0">
                <a:solidFill>
                  <a:srgbClr val="000000"/>
                </a:solidFill>
              </a:rPr>
              <a:t> de Go See, </a:t>
            </a:r>
            <a:r>
              <a:rPr lang="en-US" sz="2400" i="1" dirty="0" err="1">
                <a:solidFill>
                  <a:srgbClr val="000000"/>
                </a:solidFill>
              </a:rPr>
              <a:t>pensamiento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i="1" dirty="0" err="1">
                <a:solidFill>
                  <a:srgbClr val="000000"/>
                </a:solidFill>
              </a:rPr>
              <a:t>sistémico</a:t>
            </a:r>
            <a:r>
              <a:rPr lang="en-US" sz="2400" i="1" dirty="0">
                <a:solidFill>
                  <a:srgbClr val="000000"/>
                </a:solidFill>
              </a:rPr>
              <a:t> y </a:t>
            </a:r>
            <a:r>
              <a:rPr lang="en-US" sz="2400" i="1" dirty="0" err="1">
                <a:solidFill>
                  <a:srgbClr val="000000"/>
                </a:solidFill>
              </a:rPr>
              <a:t>experimentación</a:t>
            </a:r>
            <a:r>
              <a:rPr lang="en-US" sz="2400" i="1" dirty="0">
                <a:solidFill>
                  <a:srgbClr val="000000"/>
                </a:solidFill>
              </a:rPr>
              <a:t> para </a:t>
            </a:r>
            <a:r>
              <a:rPr lang="en-US" sz="2400" i="1" dirty="0" err="1">
                <a:solidFill>
                  <a:srgbClr val="000000"/>
                </a:solidFill>
              </a:rPr>
              <a:t>lograr</a:t>
            </a:r>
            <a:r>
              <a:rPr lang="en-US" sz="2400" i="1" dirty="0">
                <a:solidFill>
                  <a:srgbClr val="000000"/>
                </a:solidFill>
              </a:rPr>
              <a:t> la </a:t>
            </a:r>
            <a:r>
              <a:rPr lang="en-US" sz="2400" i="1" dirty="0" err="1">
                <a:solidFill>
                  <a:srgbClr val="000000"/>
                </a:solidFill>
              </a:rPr>
              <a:t>adaptabilidad</a:t>
            </a:r>
            <a:r>
              <a:rPr lang="en-US" sz="2400" i="1" dirty="0">
                <a:solidFill>
                  <a:srgbClr val="000000"/>
                </a:solidFill>
              </a:rPr>
              <a:t> </a:t>
            </a:r>
            <a:r>
              <a:rPr lang="en-US" sz="2400" i="1" dirty="0" err="1">
                <a:solidFill>
                  <a:srgbClr val="000000"/>
                </a:solidFill>
              </a:rPr>
              <a:t>organizacional</a:t>
            </a:r>
            <a:r>
              <a:rPr lang="en-US" sz="2400" i="1" dirty="0">
                <a:solidFill>
                  <a:srgbClr val="000000"/>
                </a:solidFill>
              </a:rPr>
              <a:t>.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7893868" y="-1"/>
            <a:ext cx="42949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Lograr</a:t>
            </a:r>
            <a:endParaRPr lang="en-US" sz="4000" b="1" dirty="0">
              <a:solidFill>
                <a:srgbClr val="253F8F"/>
              </a:solidFill>
            </a:endParaRPr>
          </a:p>
          <a:p>
            <a:pPr algn="r"/>
            <a:r>
              <a:rPr lang="en-US" sz="4000" b="1" dirty="0">
                <a:solidFill>
                  <a:srgbClr val="253F8F"/>
                </a:solidFill>
              </a:rPr>
              <a:t>La </a:t>
            </a:r>
            <a:r>
              <a:rPr lang="en-US" sz="4000" b="1" dirty="0" err="1">
                <a:solidFill>
                  <a:srgbClr val="253F8F"/>
                </a:solidFill>
              </a:rPr>
              <a:t>Adaptabilidad</a:t>
            </a:r>
            <a:endParaRPr lang="en-US" sz="2400" b="1" dirty="0">
              <a:solidFill>
                <a:srgbClr val="253F8F"/>
              </a:solidFill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F1B79F2-A1F7-16B1-7134-F2AB296929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E96EAC-13CC-028A-2652-569B06D674C8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297FBF1-7308-829A-FCA8-56F4E09B44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98425" y="0"/>
            <a:ext cx="2848940" cy="1457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D09B23B-37B8-37FB-E20E-DC49DA951093}"/>
              </a:ext>
            </a:extLst>
          </p:cNvPr>
          <p:cNvSpPr txBox="1"/>
          <p:nvPr/>
        </p:nvSpPr>
        <p:spPr>
          <a:xfrm>
            <a:off x="5364485" y="121919"/>
            <a:ext cx="8229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000000"/>
                </a:solidFill>
              </a:rPr>
              <a:t>?</a:t>
            </a:r>
            <a:endParaRPr lang="en-US" sz="8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897782"/>
      </p:ext>
    </p:extLst>
  </p:cSld>
  <p:clrMapOvr>
    <a:masterClrMapping/>
  </p:clrMapOvr>
  <p:transition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068D0F-49E8-4F9A-6E63-D0AB1DF6F153}"/>
              </a:ext>
            </a:extLst>
          </p:cNvPr>
          <p:cNvSpPr txBox="1"/>
          <p:nvPr/>
        </p:nvSpPr>
        <p:spPr>
          <a:xfrm>
            <a:off x="957641" y="1654030"/>
            <a:ext cx="995850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</a:rPr>
              <a:t>Muchas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empresas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están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dispuestas</a:t>
            </a:r>
            <a:r>
              <a:rPr lang="en-US" sz="2400" dirty="0">
                <a:solidFill>
                  <a:srgbClr val="000000"/>
                </a:solidFill>
              </a:rPr>
              <a:t> a </a:t>
            </a:r>
            <a:r>
              <a:rPr lang="en-US" sz="2400" dirty="0" err="1">
                <a:solidFill>
                  <a:srgbClr val="000000"/>
                </a:solidFill>
              </a:rPr>
              <a:t>adoptar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último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proceso</a:t>
            </a:r>
            <a:r>
              <a:rPr lang="en-US" sz="2400" dirty="0">
                <a:solidFill>
                  <a:srgbClr val="000000"/>
                </a:solidFill>
              </a:rPr>
              <a:t> "</a:t>
            </a:r>
            <a:r>
              <a:rPr lang="en-US" sz="2400" dirty="0" err="1">
                <a:solidFill>
                  <a:srgbClr val="000000"/>
                </a:solidFill>
              </a:rPr>
              <a:t>ágil</a:t>
            </a:r>
            <a:r>
              <a:rPr lang="en-US" sz="2400" dirty="0">
                <a:solidFill>
                  <a:srgbClr val="000000"/>
                </a:solidFill>
              </a:rPr>
              <a:t>" </a:t>
            </a:r>
            <a:r>
              <a:rPr lang="en-US" sz="2400" dirty="0" err="1">
                <a:solidFill>
                  <a:srgbClr val="000000"/>
                </a:solidFill>
              </a:rPr>
              <a:t>siempre</a:t>
            </a:r>
            <a:r>
              <a:rPr lang="en-US" sz="2400" dirty="0">
                <a:solidFill>
                  <a:srgbClr val="000000"/>
                </a:solidFill>
              </a:rPr>
              <a:t> que no </a:t>
            </a:r>
            <a:r>
              <a:rPr lang="en-US" sz="2400" dirty="0" err="1">
                <a:solidFill>
                  <a:srgbClr val="000000"/>
                </a:solidFill>
              </a:rPr>
              <a:t>suponga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muchos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cambios</a:t>
            </a:r>
            <a:r>
              <a:rPr lang="en-US" sz="2400" dirty="0">
                <a:solidFill>
                  <a:srgbClr val="000000"/>
                </a:solidFill>
              </a:rPr>
              <a:t>. </a:t>
            </a:r>
            <a:r>
              <a:rPr lang="en-US" sz="2400" dirty="0" err="1">
                <a:solidFill>
                  <a:srgbClr val="000000"/>
                </a:solidFill>
              </a:rPr>
              <a:t>Debe</a:t>
            </a:r>
            <a:r>
              <a:rPr lang="en-US" sz="2400" dirty="0">
                <a:solidFill>
                  <a:srgbClr val="000000"/>
                </a:solidFill>
              </a:rPr>
              <a:t> ser </a:t>
            </a:r>
            <a:r>
              <a:rPr lang="en-US" sz="2400" dirty="0" err="1">
                <a:solidFill>
                  <a:srgbClr val="000000"/>
                </a:solidFill>
              </a:rPr>
              <a:t>seguro</a:t>
            </a:r>
            <a:r>
              <a:rPr lang="en-US" sz="2400" dirty="0">
                <a:solidFill>
                  <a:srgbClr val="000000"/>
                </a:solidFill>
              </a:rPr>
              <a:t>. Pero, </a:t>
            </a:r>
            <a:r>
              <a:rPr lang="en-US" sz="2400" dirty="0" err="1">
                <a:solidFill>
                  <a:srgbClr val="000000"/>
                </a:solidFill>
              </a:rPr>
              <a:t>por</a:t>
            </a:r>
            <a:r>
              <a:rPr lang="en-US" sz="2400" dirty="0">
                <a:solidFill>
                  <a:srgbClr val="000000"/>
                </a:solidFill>
              </a:rPr>
              <a:t> lo general, un </a:t>
            </a:r>
            <a:r>
              <a:rPr lang="en-US" sz="2400" dirty="0" err="1">
                <a:solidFill>
                  <a:srgbClr val="000000"/>
                </a:solidFill>
              </a:rPr>
              <a:t>cambio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mínimo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trae</a:t>
            </a:r>
            <a:r>
              <a:rPr lang="en-US" sz="2400" dirty="0">
                <a:solidFill>
                  <a:srgbClr val="000000"/>
                </a:solidFill>
              </a:rPr>
              <a:t> un </a:t>
            </a:r>
            <a:r>
              <a:rPr lang="en-US" sz="2400" dirty="0" err="1">
                <a:solidFill>
                  <a:srgbClr val="000000"/>
                </a:solidFill>
              </a:rPr>
              <a:t>beneficio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mínimo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b="1" dirty="0" err="1">
                <a:solidFill>
                  <a:srgbClr val="000000"/>
                </a:solidFill>
              </a:rPr>
              <a:t>LeSS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b="1" dirty="0" err="1">
                <a:solidFill>
                  <a:srgbClr val="000000"/>
                </a:solidFill>
              </a:rPr>
              <a:t>adopta</a:t>
            </a:r>
            <a:r>
              <a:rPr lang="en-US" sz="2400" b="1" dirty="0">
                <a:solidFill>
                  <a:srgbClr val="000000"/>
                </a:solidFill>
              </a:rPr>
              <a:t> un </a:t>
            </a:r>
            <a:r>
              <a:rPr lang="en-US" sz="2400" b="1" dirty="0" err="1">
                <a:solidFill>
                  <a:srgbClr val="000000"/>
                </a:solidFill>
              </a:rPr>
              <a:t>enfoque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b="1" dirty="0" err="1">
                <a:solidFill>
                  <a:srgbClr val="000000"/>
                </a:solidFill>
              </a:rPr>
              <a:t>sistémico</a:t>
            </a:r>
            <a:r>
              <a:rPr lang="en-US" sz="2400" b="1" dirty="0">
                <a:solidFill>
                  <a:srgbClr val="000000"/>
                </a:solidFill>
              </a:rPr>
              <a:t> para las </a:t>
            </a:r>
            <a:r>
              <a:rPr lang="en-US" sz="2400" b="1" dirty="0" err="1">
                <a:solidFill>
                  <a:srgbClr val="000000"/>
                </a:solidFill>
              </a:rPr>
              <a:t>organizaciones</a:t>
            </a:r>
            <a:r>
              <a:rPr lang="en-US" sz="2400" b="1" dirty="0">
                <a:solidFill>
                  <a:srgbClr val="000000"/>
                </a:solidFill>
              </a:rPr>
              <a:t>. </a:t>
            </a:r>
            <a:r>
              <a:rPr lang="en-US" sz="2400" dirty="0">
                <a:solidFill>
                  <a:srgbClr val="000000"/>
                </a:solidFill>
              </a:rPr>
              <a:t>Una </a:t>
            </a:r>
            <a:r>
              <a:rPr lang="en-US" sz="2400" dirty="0" err="1">
                <a:solidFill>
                  <a:srgbClr val="000000"/>
                </a:solidFill>
              </a:rPr>
              <a:t>organización</a:t>
            </a:r>
            <a:r>
              <a:rPr lang="en-US" sz="2400" dirty="0">
                <a:solidFill>
                  <a:srgbClr val="000000"/>
                </a:solidFill>
              </a:rPr>
              <a:t> es al </a:t>
            </a:r>
            <a:r>
              <a:rPr lang="en-US" sz="2400" dirty="0" err="1">
                <a:solidFill>
                  <a:srgbClr val="000000"/>
                </a:solidFill>
              </a:rPr>
              <a:t>menos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suma</a:t>
            </a:r>
            <a:r>
              <a:rPr lang="en-US" sz="2400" dirty="0">
                <a:solidFill>
                  <a:srgbClr val="000000"/>
                </a:solidFill>
              </a:rPr>
              <a:t> de las personas,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clientes</a:t>
            </a:r>
            <a:r>
              <a:rPr lang="en-US" sz="2400" dirty="0">
                <a:solidFill>
                  <a:srgbClr val="000000"/>
                </a:solidFill>
              </a:rPr>
              <a:t>, la </a:t>
            </a:r>
            <a:r>
              <a:rPr lang="en-US" sz="2400" dirty="0" err="1">
                <a:solidFill>
                  <a:srgbClr val="000000"/>
                </a:solidFill>
              </a:rPr>
              <a:t>estructura</a:t>
            </a:r>
            <a:r>
              <a:rPr lang="en-US" sz="2400" dirty="0">
                <a:solidFill>
                  <a:srgbClr val="000000"/>
                </a:solidFill>
              </a:rPr>
              <a:t>, las </a:t>
            </a:r>
            <a:r>
              <a:rPr lang="en-US" sz="2400" dirty="0" err="1">
                <a:solidFill>
                  <a:srgbClr val="000000"/>
                </a:solidFill>
              </a:rPr>
              <a:t>políticas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procesos</a:t>
            </a:r>
            <a:r>
              <a:rPr lang="en-US" sz="2400" dirty="0">
                <a:solidFill>
                  <a:srgbClr val="000000"/>
                </a:solidFill>
              </a:rPr>
              <a:t> y las </a:t>
            </a:r>
            <a:r>
              <a:rPr lang="en-US" sz="2400" dirty="0" err="1">
                <a:solidFill>
                  <a:srgbClr val="000000"/>
                </a:solidFill>
              </a:rPr>
              <a:t>prácticas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dirty="0" err="1">
                <a:solidFill>
                  <a:srgbClr val="000000"/>
                </a:solidFill>
              </a:rPr>
              <a:t>más</a:t>
            </a:r>
            <a:r>
              <a:rPr lang="en-US" sz="2400" dirty="0">
                <a:solidFill>
                  <a:srgbClr val="000000"/>
                </a:solidFill>
              </a:rPr>
              <a:t> sus </a:t>
            </a:r>
            <a:r>
              <a:rPr lang="en-US" sz="2400" dirty="0" err="1">
                <a:solidFill>
                  <a:srgbClr val="000000"/>
                </a:solidFill>
              </a:rPr>
              <a:t>efectos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interacción</a:t>
            </a:r>
            <a:r>
              <a:rPr lang="en-US" sz="2400" dirty="0">
                <a:solidFill>
                  <a:srgbClr val="000000"/>
                </a:solidFill>
              </a:rPr>
              <a:t>... Y para </a:t>
            </a:r>
            <a:r>
              <a:rPr lang="en-US" sz="2400" dirty="0" err="1">
                <a:solidFill>
                  <a:srgbClr val="000000"/>
                </a:solidFill>
              </a:rPr>
              <a:t>lograr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adaptabilidad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cambio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barato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fácil</a:t>
            </a:r>
            <a:r>
              <a:rPr lang="en-US" sz="2400" dirty="0">
                <a:solidFill>
                  <a:srgbClr val="000000"/>
                </a:solidFill>
              </a:rPr>
              <a:t>, es probable que </a:t>
            </a:r>
            <a:r>
              <a:rPr lang="en-US" sz="2400" dirty="0" err="1">
                <a:solidFill>
                  <a:srgbClr val="000000"/>
                </a:solidFill>
              </a:rPr>
              <a:t>todos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estos</a:t>
            </a:r>
            <a:r>
              <a:rPr lang="en-US" sz="2400" dirty="0">
                <a:solidFill>
                  <a:srgbClr val="000000"/>
                </a:solidFill>
              </a:rPr>
              <a:t> se </a:t>
            </a:r>
            <a:r>
              <a:rPr lang="en-US" sz="2400" dirty="0" err="1">
                <a:solidFill>
                  <a:srgbClr val="000000"/>
                </a:solidFill>
              </a:rPr>
              <a:t>vean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afectados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dirty="0" err="1">
                <a:solidFill>
                  <a:srgbClr val="000000"/>
                </a:solidFill>
              </a:rPr>
              <a:t>cambiados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alineados</a:t>
            </a:r>
            <a:r>
              <a:rPr lang="en-US" sz="2400" dirty="0">
                <a:solidFill>
                  <a:srgbClr val="000000"/>
                </a:solidFill>
              </a:rPr>
              <a:t>. </a:t>
            </a:r>
            <a:r>
              <a:rPr lang="en-US" sz="2400" dirty="0" err="1">
                <a:solidFill>
                  <a:srgbClr val="000000"/>
                </a:solidFill>
              </a:rPr>
              <a:t>Centrarse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únicamente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adopción</a:t>
            </a:r>
            <a:r>
              <a:rPr lang="en-US" sz="2400" dirty="0">
                <a:solidFill>
                  <a:srgbClr val="000000"/>
                </a:solidFill>
              </a:rPr>
              <a:t> de un </a:t>
            </a:r>
            <a:r>
              <a:rPr lang="en-US" sz="2400" dirty="0" err="1">
                <a:solidFill>
                  <a:srgbClr val="000000"/>
                </a:solidFill>
              </a:rPr>
              <a:t>mero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marco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procesos</a:t>
            </a:r>
            <a:r>
              <a:rPr lang="en-US" sz="2400" dirty="0">
                <a:solidFill>
                  <a:srgbClr val="000000"/>
                </a:solidFill>
              </a:rPr>
              <a:t> y, del </a:t>
            </a:r>
            <a:r>
              <a:rPr lang="en-US" sz="2400" dirty="0" err="1">
                <a:solidFill>
                  <a:srgbClr val="000000"/>
                </a:solidFill>
              </a:rPr>
              <a:t>mismo</a:t>
            </a:r>
            <a:r>
              <a:rPr lang="en-US" sz="2400" dirty="0">
                <a:solidFill>
                  <a:srgbClr val="000000"/>
                </a:solidFill>
              </a:rPr>
              <a:t> modo, </a:t>
            </a:r>
            <a:r>
              <a:rPr lang="en-US" sz="2400" dirty="0" err="1">
                <a:solidFill>
                  <a:srgbClr val="000000"/>
                </a:solidFill>
              </a:rPr>
              <a:t>en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agilidad</a:t>
            </a:r>
            <a:r>
              <a:rPr lang="en-US" sz="2400" dirty="0">
                <a:solidFill>
                  <a:srgbClr val="000000"/>
                </a:solidFill>
              </a:rPr>
              <a:t> del </a:t>
            </a:r>
            <a:r>
              <a:rPr lang="en-US" sz="2400" dirty="0" err="1">
                <a:solidFill>
                  <a:srgbClr val="000000"/>
                </a:solidFill>
              </a:rPr>
              <a:t>equipo</a:t>
            </a:r>
            <a:r>
              <a:rPr lang="en-US" sz="2400" dirty="0">
                <a:solidFill>
                  <a:srgbClr val="000000"/>
                </a:solidFill>
              </a:rPr>
              <a:t> local, no </a:t>
            </a:r>
            <a:r>
              <a:rPr lang="en-US" sz="2400" dirty="0" err="1">
                <a:solidFill>
                  <a:srgbClr val="000000"/>
                </a:solidFill>
              </a:rPr>
              <a:t>logrará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adaptabilidad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sistémica</a:t>
            </a:r>
            <a:r>
              <a:rPr lang="en-US" sz="2400" dirty="0">
                <a:solidFill>
                  <a:srgbClr val="000000"/>
                </a:solidFill>
              </a:rPr>
              <a:t> de la </a:t>
            </a:r>
            <a:r>
              <a:rPr lang="en-US" sz="2400" dirty="0" err="1">
                <a:solidFill>
                  <a:srgbClr val="000000"/>
                </a:solidFill>
              </a:rPr>
              <a:t>organización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9521107" y="-1"/>
            <a:ext cx="26677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Sistemas</a:t>
            </a:r>
            <a:r>
              <a:rPr lang="en-US" sz="4000" b="1" dirty="0">
                <a:solidFill>
                  <a:srgbClr val="253F8F"/>
                </a:solidFill>
              </a:rPr>
              <a:t>
</a:t>
            </a:r>
            <a:r>
              <a:rPr lang="en-US" sz="4000" b="1" dirty="0" err="1">
                <a:solidFill>
                  <a:srgbClr val="253F8F"/>
                </a:solidFill>
              </a:rPr>
              <a:t>Acercarse</a:t>
            </a:r>
            <a:endParaRPr lang="en-US" sz="2400" b="1" dirty="0">
              <a:solidFill>
                <a:srgbClr val="253F8F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6129A570-1C5E-B03C-8830-6F853CC8D1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D614AA-54FF-E4AB-36B8-399740FEE2A8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6941D0D-B3B6-C3C3-E581-F0D20AC4A6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98425" y="0"/>
            <a:ext cx="2848940" cy="1457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948C58-26AB-2387-0727-9511DC6D95EA}"/>
              </a:ext>
            </a:extLst>
          </p:cNvPr>
          <p:cNvSpPr txBox="1"/>
          <p:nvPr/>
        </p:nvSpPr>
        <p:spPr>
          <a:xfrm>
            <a:off x="5364485" y="121919"/>
            <a:ext cx="8229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000000"/>
                </a:solidFill>
              </a:rPr>
              <a:t>?</a:t>
            </a:r>
            <a:endParaRPr lang="en-US" sz="8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345642"/>
      </p:ext>
    </p:extLst>
  </p:cSld>
  <p:clrMapOvr>
    <a:masterClrMapping/>
  </p:clrMapOvr>
  <p:transition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4068D0F-49E8-4F9A-6E63-D0AB1DF6F153}"/>
              </a:ext>
            </a:extLst>
          </p:cNvPr>
          <p:cNvSpPr txBox="1"/>
          <p:nvPr/>
        </p:nvSpPr>
        <p:spPr>
          <a:xfrm>
            <a:off x="720721" y="1579262"/>
            <a:ext cx="1093344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</a:rPr>
              <a:t>Algunas</a:t>
            </a:r>
            <a:r>
              <a:rPr lang="en-US" sz="2400" dirty="0">
                <a:solidFill>
                  <a:srgbClr val="000000"/>
                </a:solidFill>
              </a:rPr>
              <a:t> barreras clave para la </a:t>
            </a:r>
            <a:r>
              <a:rPr lang="en-US" sz="2400" dirty="0" err="1">
                <a:solidFill>
                  <a:srgbClr val="000000"/>
                </a:solidFill>
              </a:rPr>
              <a:t>adaptabilidad</a:t>
            </a:r>
            <a:r>
              <a:rPr lang="en-US" sz="2400" dirty="0">
                <a:solidFill>
                  <a:srgbClr val="000000"/>
                </a:solidFill>
              </a:rPr>
              <a:t> son la </a:t>
            </a:r>
            <a:r>
              <a:rPr lang="en-US" sz="2400" dirty="0" err="1">
                <a:solidFill>
                  <a:srgbClr val="000000"/>
                </a:solidFill>
              </a:rPr>
              <a:t>complejidad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organizacional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exceso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especialización</a:t>
            </a:r>
            <a:r>
              <a:rPr lang="en-US" sz="2400" dirty="0">
                <a:solidFill>
                  <a:srgbClr val="000000"/>
                </a:solidFill>
              </a:rPr>
              <a:t> individual. Para </a:t>
            </a:r>
            <a:r>
              <a:rPr lang="en-US" sz="2400" dirty="0" err="1">
                <a:solidFill>
                  <a:srgbClr val="000000"/>
                </a:solidFill>
              </a:rPr>
              <a:t>lograr</a:t>
            </a:r>
            <a:r>
              <a:rPr lang="en-US" sz="2400" dirty="0">
                <a:solidFill>
                  <a:srgbClr val="000000"/>
                </a:solidFill>
              </a:rPr>
              <a:t> la </a:t>
            </a:r>
            <a:r>
              <a:rPr lang="en-US" sz="2400" dirty="0" err="1">
                <a:solidFill>
                  <a:srgbClr val="000000"/>
                </a:solidFill>
              </a:rPr>
              <a:t>capacidad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adaptación</a:t>
            </a:r>
            <a:r>
              <a:rPr lang="en-US" sz="2400" dirty="0">
                <a:solidFill>
                  <a:srgbClr val="000000"/>
                </a:solidFill>
              </a:rPr>
              <a:t>, las </a:t>
            </a:r>
            <a:r>
              <a:rPr lang="en-US" sz="2400" dirty="0" err="1">
                <a:solidFill>
                  <a:srgbClr val="000000"/>
                </a:solidFill>
              </a:rPr>
              <a:t>organizaciones</a:t>
            </a:r>
            <a:r>
              <a:rPr lang="en-US" sz="2400" dirty="0">
                <a:solidFill>
                  <a:srgbClr val="000000"/>
                </a:solidFill>
              </a:rPr>
              <a:t> no </a:t>
            </a:r>
            <a:r>
              <a:rPr lang="en-US" sz="2400" dirty="0" err="1">
                <a:solidFill>
                  <a:srgbClr val="000000"/>
                </a:solidFill>
              </a:rPr>
              <a:t>pueden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simplemente</a:t>
            </a:r>
            <a:r>
              <a:rPr lang="en-US" sz="2400" dirty="0">
                <a:solidFill>
                  <a:srgbClr val="000000"/>
                </a:solidFill>
              </a:rPr>
              <a:t> "</a:t>
            </a:r>
            <a:r>
              <a:rPr lang="en-US" sz="2400" dirty="0" err="1">
                <a:solidFill>
                  <a:srgbClr val="000000"/>
                </a:solidFill>
              </a:rPr>
              <a:t>agregar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agilidad</a:t>
            </a:r>
            <a:r>
              <a:rPr lang="en-US" sz="2400" dirty="0">
                <a:solidFill>
                  <a:srgbClr val="000000"/>
                </a:solidFill>
              </a:rPr>
              <a:t>" a sus </a:t>
            </a:r>
            <a:r>
              <a:rPr lang="en-US" sz="2400" dirty="0" err="1">
                <a:solidFill>
                  <a:srgbClr val="000000"/>
                </a:solidFill>
              </a:rPr>
              <a:t>procesos</a:t>
            </a:r>
            <a:r>
              <a:rPr lang="en-US" sz="2400" dirty="0">
                <a:solidFill>
                  <a:srgbClr val="000000"/>
                </a:solidFill>
              </a:rPr>
              <a:t> y roles </a:t>
            </a:r>
            <a:r>
              <a:rPr lang="en-US" sz="2400" dirty="0" err="1">
                <a:solidFill>
                  <a:srgbClr val="000000"/>
                </a:solidFill>
              </a:rPr>
              <a:t>existentes</a:t>
            </a:r>
            <a:r>
              <a:rPr lang="en-US" sz="2400" dirty="0">
                <a:solidFill>
                  <a:srgbClr val="000000"/>
                </a:solidFill>
              </a:rPr>
              <a:t>. Tienen que </a:t>
            </a:r>
            <a:r>
              <a:rPr lang="en-US" sz="2400" b="1" dirty="0" err="1">
                <a:solidFill>
                  <a:srgbClr val="000000"/>
                </a:solidFill>
              </a:rPr>
              <a:t>replantearse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b="1" dirty="0" err="1">
                <a:solidFill>
                  <a:srgbClr val="000000"/>
                </a:solidFill>
              </a:rPr>
              <a:t>cómo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b="1" dirty="0" err="1">
                <a:solidFill>
                  <a:srgbClr val="000000"/>
                </a:solidFill>
              </a:rPr>
              <a:t>funciona</a:t>
            </a:r>
            <a:r>
              <a:rPr lang="en-US" sz="2400" b="1" dirty="0">
                <a:solidFill>
                  <a:srgbClr val="000000"/>
                </a:solidFill>
              </a:rPr>
              <a:t> la </a:t>
            </a:r>
            <a:r>
              <a:rPr lang="en-US" sz="2400" b="1" dirty="0" err="1">
                <a:solidFill>
                  <a:srgbClr val="000000"/>
                </a:solidFill>
              </a:rPr>
              <a:t>organización</a:t>
            </a:r>
            <a:r>
              <a:rPr lang="en-US" sz="2400" b="1" dirty="0">
                <a:solidFill>
                  <a:srgbClr val="000000"/>
                </a:solidFill>
              </a:rPr>
              <a:t> de </a:t>
            </a:r>
            <a:r>
              <a:rPr lang="en-US" sz="2400" b="1" dirty="0" err="1">
                <a:solidFill>
                  <a:srgbClr val="000000"/>
                </a:solidFill>
              </a:rPr>
              <a:t>una</a:t>
            </a:r>
            <a:r>
              <a:rPr lang="en-US" sz="2400" b="1" dirty="0">
                <a:solidFill>
                  <a:srgbClr val="000000"/>
                </a:solidFill>
              </a:rPr>
              <a:t> forma </a:t>
            </a:r>
            <a:r>
              <a:rPr lang="en-US" sz="2400" b="1" dirty="0" err="1">
                <a:solidFill>
                  <a:srgbClr val="000000"/>
                </a:solidFill>
              </a:rPr>
              <a:t>más</a:t>
            </a:r>
            <a:r>
              <a:rPr lang="en-US" sz="2400" b="1" dirty="0">
                <a:solidFill>
                  <a:srgbClr val="000000"/>
                </a:solidFill>
              </a:rPr>
              <a:t> </a:t>
            </a:r>
            <a:r>
              <a:rPr lang="en-US" sz="2400" b="1" dirty="0" err="1">
                <a:solidFill>
                  <a:srgbClr val="000000"/>
                </a:solidFill>
              </a:rPr>
              <a:t>sencilla</a:t>
            </a:r>
            <a:r>
              <a:rPr lang="en-US" sz="2400" b="1" dirty="0">
                <a:solidFill>
                  <a:srgbClr val="000000"/>
                </a:solidFill>
              </a:rPr>
              <a:t> y flexible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El principio de </a:t>
            </a:r>
            <a:r>
              <a:rPr lang="en-US" sz="2400" b="1" i="1" dirty="0">
                <a:solidFill>
                  <a:srgbClr val="000000"/>
                </a:solidFill>
              </a:rPr>
              <a:t>Más con </a:t>
            </a:r>
            <a:r>
              <a:rPr lang="en-US" sz="2400" b="1" i="1" dirty="0" err="1">
                <a:solidFill>
                  <a:srgbClr val="000000"/>
                </a:solidFill>
              </a:rPr>
              <a:t>Menos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reconoce</a:t>
            </a:r>
            <a:r>
              <a:rPr lang="en-US" sz="2400" dirty="0">
                <a:solidFill>
                  <a:srgbClr val="000000"/>
                </a:solidFill>
              </a:rPr>
              <a:t> que </a:t>
            </a:r>
            <a:r>
              <a:rPr lang="en-US" sz="2400" dirty="0" err="1">
                <a:solidFill>
                  <a:srgbClr val="000000"/>
                </a:solidFill>
              </a:rPr>
              <a:t>innumerables</a:t>
            </a:r>
            <a:r>
              <a:rPr lang="en-US" sz="2400" dirty="0">
                <a:solidFill>
                  <a:srgbClr val="000000"/>
                </a:solidFill>
              </a:rPr>
              <a:t> roles (</a:t>
            </a:r>
            <a:r>
              <a:rPr lang="en-US" sz="2400" dirty="0" err="1">
                <a:solidFill>
                  <a:srgbClr val="000000"/>
                </a:solidFill>
              </a:rPr>
              <a:t>especialmente</a:t>
            </a:r>
            <a:r>
              <a:rPr lang="en-US" sz="2400" dirty="0">
                <a:solidFill>
                  <a:srgbClr val="000000"/>
                </a:solidFill>
              </a:rPr>
              <a:t> roles </a:t>
            </a:r>
            <a:r>
              <a:rPr lang="en-US" sz="2400" dirty="0" err="1">
                <a:solidFill>
                  <a:srgbClr val="000000"/>
                </a:solidFill>
              </a:rPr>
              <a:t>demasiado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especializados</a:t>
            </a:r>
            <a:r>
              <a:rPr lang="en-US" sz="2400" dirty="0">
                <a:solidFill>
                  <a:srgbClr val="000000"/>
                </a:solidFill>
              </a:rPr>
              <a:t>), </a:t>
            </a:r>
            <a:r>
              <a:rPr lang="en-US" sz="2400" dirty="0" err="1">
                <a:solidFill>
                  <a:srgbClr val="000000"/>
                </a:solidFill>
              </a:rPr>
              <a:t>procesos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complejos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artefactos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sobreabundantes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conducirán</a:t>
            </a:r>
            <a:r>
              <a:rPr lang="en-US" sz="2400" dirty="0">
                <a:solidFill>
                  <a:srgbClr val="000000"/>
                </a:solidFill>
              </a:rPr>
              <a:t> a </a:t>
            </a:r>
            <a:r>
              <a:rPr lang="en-US" sz="2400" dirty="0" err="1">
                <a:solidFill>
                  <a:srgbClr val="000000"/>
                </a:solidFill>
              </a:rPr>
              <a:t>organizaciones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inflexibles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lentas</a:t>
            </a:r>
            <a:r>
              <a:rPr lang="en-US" sz="2400" dirty="0">
                <a:solidFill>
                  <a:srgbClr val="000000"/>
                </a:solidFill>
              </a:rPr>
              <a:t>… </a:t>
            </a:r>
            <a:r>
              <a:rPr lang="en-US" sz="2400" dirty="0" err="1">
                <a:solidFill>
                  <a:srgbClr val="000000"/>
                </a:solidFill>
              </a:rPr>
              <a:t>incluso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cuando</a:t>
            </a:r>
            <a:r>
              <a:rPr lang="en-US" sz="2400" dirty="0">
                <a:solidFill>
                  <a:srgbClr val="000000"/>
                </a:solidFill>
              </a:rPr>
              <a:t> se llama '</a:t>
            </a:r>
            <a:r>
              <a:rPr lang="en-US" sz="2400" dirty="0" err="1">
                <a:solidFill>
                  <a:srgbClr val="000000"/>
                </a:solidFill>
              </a:rPr>
              <a:t>ágil</a:t>
            </a:r>
            <a:r>
              <a:rPr lang="en-US" sz="2400" dirty="0">
                <a:solidFill>
                  <a:srgbClr val="000000"/>
                </a:solidFill>
              </a:rPr>
              <a:t>'. Por </a:t>
            </a:r>
            <a:r>
              <a:rPr lang="en-US" sz="2400" dirty="0" err="1">
                <a:solidFill>
                  <a:srgbClr val="000000"/>
                </a:solidFill>
              </a:rPr>
              <a:t>supuesto</a:t>
            </a:r>
            <a:r>
              <a:rPr lang="en-US" sz="2400" dirty="0">
                <a:solidFill>
                  <a:srgbClr val="000000"/>
                </a:solidFill>
              </a:rPr>
              <a:t>, se </a:t>
            </a:r>
            <a:r>
              <a:rPr lang="en-US" sz="2400" dirty="0" err="1">
                <a:solidFill>
                  <a:srgbClr val="000000"/>
                </a:solidFill>
              </a:rPr>
              <a:t>necesita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cierta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estructura</a:t>
            </a:r>
            <a:r>
              <a:rPr lang="en-US" sz="2400" dirty="0">
                <a:solidFill>
                  <a:srgbClr val="000000"/>
                </a:solidFill>
              </a:rPr>
              <a:t>, </a:t>
            </a:r>
            <a:r>
              <a:rPr lang="en-US" sz="2400" dirty="0" err="1">
                <a:solidFill>
                  <a:srgbClr val="000000"/>
                </a:solidFill>
              </a:rPr>
              <a:t>pero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una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miríada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procesos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formales</a:t>
            </a:r>
            <a:r>
              <a:rPr lang="en-US" sz="2400" dirty="0">
                <a:solidFill>
                  <a:srgbClr val="000000"/>
                </a:solidFill>
              </a:rPr>
              <a:t>, roles y </a:t>
            </a:r>
            <a:r>
              <a:rPr lang="en-US" sz="2400" dirty="0" err="1">
                <a:solidFill>
                  <a:srgbClr val="000000"/>
                </a:solidFill>
              </a:rPr>
              <a:t>artefactos</a:t>
            </a:r>
            <a:r>
              <a:rPr lang="en-US" sz="2400" dirty="0">
                <a:solidFill>
                  <a:srgbClr val="000000"/>
                </a:solidFill>
              </a:rPr>
              <a:t> son </a:t>
            </a:r>
            <a:r>
              <a:rPr lang="en-US" sz="2400" dirty="0" err="1">
                <a:solidFill>
                  <a:srgbClr val="000000"/>
                </a:solidFill>
              </a:rPr>
              <a:t>costosos</a:t>
            </a:r>
            <a:r>
              <a:rPr lang="en-US" sz="2400" dirty="0">
                <a:solidFill>
                  <a:srgbClr val="000000"/>
                </a:solidFill>
              </a:rPr>
              <a:t> y </a:t>
            </a:r>
            <a:r>
              <a:rPr lang="en-US" sz="2400" dirty="0" err="1">
                <a:solidFill>
                  <a:srgbClr val="000000"/>
                </a:solidFill>
              </a:rPr>
              <a:t>antiadaptativos</a:t>
            </a:r>
            <a:r>
              <a:rPr lang="en-US" sz="2400" dirty="0">
                <a:solidFill>
                  <a:srgbClr val="000000"/>
                </a:solidFill>
              </a:rPr>
              <a:t> y, </a:t>
            </a:r>
            <a:r>
              <a:rPr lang="en-US" sz="2400" dirty="0" err="1">
                <a:solidFill>
                  <a:srgbClr val="000000"/>
                </a:solidFill>
              </a:rPr>
              <a:t>por</a:t>
            </a:r>
            <a:r>
              <a:rPr lang="en-US" sz="2400" dirty="0">
                <a:solidFill>
                  <a:srgbClr val="000000"/>
                </a:solidFill>
              </a:rPr>
              <a:t> lo tanto, </a:t>
            </a:r>
            <a:r>
              <a:rPr lang="en-US" sz="2400" dirty="0" err="1">
                <a:solidFill>
                  <a:srgbClr val="000000"/>
                </a:solidFill>
              </a:rPr>
              <a:t>deben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evitarse</a:t>
            </a:r>
            <a:r>
              <a:rPr lang="en-US" sz="2400" dirty="0">
                <a:solidFill>
                  <a:srgbClr val="000000"/>
                </a:solidFill>
              </a:rPr>
              <a:t>. Esta </a:t>
            </a:r>
            <a:r>
              <a:rPr lang="en-US" sz="2400" dirty="0" err="1">
                <a:solidFill>
                  <a:srgbClr val="000000"/>
                </a:solidFill>
              </a:rPr>
              <a:t>simplificación</a:t>
            </a:r>
            <a:r>
              <a:rPr lang="en-US" sz="2400" dirty="0">
                <a:solidFill>
                  <a:srgbClr val="000000"/>
                </a:solidFill>
              </a:rPr>
              <a:t> se </a:t>
            </a:r>
            <a:r>
              <a:rPr lang="en-US" sz="2400" dirty="0" err="1">
                <a:solidFill>
                  <a:srgbClr val="000000"/>
                </a:solidFill>
              </a:rPr>
              <a:t>puede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lograr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siguiendo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los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siete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principios</a:t>
            </a:r>
            <a:r>
              <a:rPr lang="en-US" sz="2400" dirty="0">
                <a:solidFill>
                  <a:srgbClr val="000000"/>
                </a:solidFill>
              </a:rPr>
              <a:t> de </a:t>
            </a:r>
            <a:r>
              <a:rPr lang="en-US" sz="2400" dirty="0" err="1">
                <a:solidFill>
                  <a:srgbClr val="000000"/>
                </a:solidFill>
              </a:rPr>
              <a:t>diseño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organizacional</a:t>
            </a:r>
            <a:r>
              <a:rPr lang="en-US" sz="2400" dirty="0">
                <a:solidFill>
                  <a:srgbClr val="000000"/>
                </a:solidFill>
              </a:rPr>
              <a:t> que </a:t>
            </a:r>
            <a:r>
              <a:rPr lang="en-US" sz="2400" dirty="0" err="1">
                <a:solidFill>
                  <a:srgbClr val="000000"/>
                </a:solidFill>
              </a:rPr>
              <a:t>amplían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el</a:t>
            </a:r>
            <a:r>
              <a:rPr lang="en-US" sz="2400" dirty="0">
                <a:solidFill>
                  <a:srgbClr val="000000"/>
                </a:solidFill>
              </a:rPr>
              <a:t> principio de </a:t>
            </a:r>
            <a:r>
              <a:rPr lang="en-US" sz="2400" i="1" dirty="0">
                <a:solidFill>
                  <a:srgbClr val="000000"/>
                </a:solidFill>
              </a:rPr>
              <a:t>Más con </a:t>
            </a:r>
            <a:r>
              <a:rPr lang="en-US" sz="2400" i="1" dirty="0" err="1">
                <a:solidFill>
                  <a:srgbClr val="000000"/>
                </a:solidFill>
              </a:rPr>
              <a:t>Menos</a:t>
            </a:r>
            <a:r>
              <a:rPr lang="en-US" sz="2400" dirty="0">
                <a:solidFill>
                  <a:srgbClr val="000000"/>
                </a:solidFill>
              </a:rPr>
              <a:t>.</a:t>
            </a:r>
          </a:p>
          <a:p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8923186" y="-1"/>
            <a:ext cx="326563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Estructuras</a:t>
            </a:r>
            <a:endParaRPr lang="en-US" sz="4000" b="1" dirty="0">
              <a:solidFill>
                <a:srgbClr val="253F8F"/>
              </a:solidFill>
            </a:endParaRPr>
          </a:p>
          <a:p>
            <a:pPr algn="r"/>
            <a:r>
              <a:rPr lang="en-US" sz="4000" b="1" dirty="0">
                <a:solidFill>
                  <a:srgbClr val="253F8F"/>
                </a:solidFill>
              </a:rPr>
              <a:t>Más Simples</a:t>
            </a:r>
            <a:endParaRPr lang="en-US" sz="2400" b="1" dirty="0">
              <a:solidFill>
                <a:srgbClr val="253F8F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D0F85AC-903C-9226-EADC-8617FF4086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959960-A04D-5BF7-470C-5C668EB7493F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FDB39E80-C0EB-5114-BCB7-25BDB6A870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698425" y="0"/>
            <a:ext cx="2848940" cy="1457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984D8AE-59A2-FD5A-FDCC-B80A7220CB05}"/>
              </a:ext>
            </a:extLst>
          </p:cNvPr>
          <p:cNvSpPr txBox="1"/>
          <p:nvPr/>
        </p:nvSpPr>
        <p:spPr>
          <a:xfrm>
            <a:off x="5364485" y="121919"/>
            <a:ext cx="8229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000000"/>
                </a:solidFill>
              </a:rPr>
              <a:t>?</a:t>
            </a:r>
            <a:endParaRPr lang="en-US" sz="8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539643"/>
      </p:ext>
    </p:extLst>
  </p:cSld>
  <p:clrMapOvr>
    <a:masterClrMapping/>
  </p:clrMapOvr>
  <p:transition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97825E0-2973-AA44-5887-E4E375DEE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12" y="893"/>
            <a:ext cx="12190415" cy="68571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10503734" y="5304812"/>
            <a:ext cx="168668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b="1" dirty="0">
                <a:solidFill>
                  <a:srgbClr val="253F8F"/>
                </a:solidFill>
              </a:rPr>
              <a:t>No </a:t>
            </a:r>
            <a:r>
              <a:rPr lang="en-US" sz="3200" b="1" dirty="0" err="1">
                <a:solidFill>
                  <a:srgbClr val="253F8F"/>
                </a:solidFill>
              </a:rPr>
              <a:t>Te</a:t>
            </a:r>
            <a:endParaRPr lang="en-US" sz="3200" b="1" dirty="0">
              <a:solidFill>
                <a:srgbClr val="253F8F"/>
              </a:solidFill>
            </a:endParaRPr>
          </a:p>
          <a:p>
            <a:pPr algn="r"/>
            <a:r>
              <a:rPr lang="en-US" sz="3200" b="1" dirty="0" err="1">
                <a:solidFill>
                  <a:srgbClr val="253F8F"/>
                </a:solidFill>
              </a:rPr>
              <a:t>Quedes</a:t>
            </a:r>
            <a:endParaRPr lang="en-US" sz="3200" b="1" dirty="0">
              <a:solidFill>
                <a:srgbClr val="253F8F"/>
              </a:solidFill>
            </a:endParaRPr>
          </a:p>
          <a:p>
            <a:pPr algn="r"/>
            <a:r>
              <a:rPr lang="en-US" sz="3200" b="1" dirty="0" err="1">
                <a:solidFill>
                  <a:srgbClr val="253F8F"/>
                </a:solidFill>
              </a:rPr>
              <a:t>Atrás</a:t>
            </a:r>
            <a:endParaRPr lang="en-US" b="1" dirty="0">
              <a:solidFill>
                <a:srgbClr val="253F8F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CE2EF89-B72F-0335-9C32-36696121BD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542643" y="32995"/>
            <a:ext cx="642460" cy="6424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47B749-3B43-06BD-C83A-424EEC3A17FE}"/>
              </a:ext>
            </a:extLst>
          </p:cNvPr>
          <p:cNvSpPr txBox="1"/>
          <p:nvPr/>
        </p:nvSpPr>
        <p:spPr>
          <a:xfrm>
            <a:off x="-56405" y="6328421"/>
            <a:ext cx="1576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</a:rPr>
              <a:t>¿Por </a:t>
            </a:r>
            <a:r>
              <a:rPr lang="en-US" sz="2400" b="1" dirty="0" err="1">
                <a:solidFill>
                  <a:srgbClr val="000000"/>
                </a:solidFill>
              </a:rPr>
              <a:t>qué</a:t>
            </a:r>
            <a:endParaRPr lang="en-US" sz="3200" b="1" dirty="0">
              <a:solidFill>
                <a:srgbClr val="000000"/>
              </a:solidFill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35EF1B1-3240-CE12-9031-ED7255E6B7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396446" y="6221760"/>
            <a:ext cx="1361185" cy="6962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79155F2-DC68-34CF-F55D-5CA281D2E587}"/>
              </a:ext>
            </a:extLst>
          </p:cNvPr>
          <p:cNvSpPr txBox="1"/>
          <p:nvPr/>
        </p:nvSpPr>
        <p:spPr>
          <a:xfrm>
            <a:off x="2667370" y="6328421"/>
            <a:ext cx="5082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6308946"/>
      </p:ext>
    </p:extLst>
  </p:cSld>
  <p:clrMapOvr>
    <a:masterClrMapping/>
  </p:clrMapOvr>
  <p:transition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7BA7E5D-7F4D-A914-748F-73E07B226B8D}"/>
              </a:ext>
            </a:extLst>
          </p:cNvPr>
          <p:cNvSpPr txBox="1"/>
          <p:nvPr/>
        </p:nvSpPr>
        <p:spPr>
          <a:xfrm>
            <a:off x="9525917" y="-1"/>
            <a:ext cx="266290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 err="1">
                <a:solidFill>
                  <a:srgbClr val="253F8F"/>
                </a:solidFill>
              </a:rPr>
              <a:t>Principios</a:t>
            </a:r>
            <a:endParaRPr lang="en-US" sz="4000" b="1" dirty="0">
              <a:solidFill>
                <a:srgbClr val="253F8F"/>
              </a:solidFill>
            </a:endParaRPr>
          </a:p>
          <a:p>
            <a:pPr algn="r"/>
            <a:r>
              <a:rPr lang="en-US" sz="4000" b="1" dirty="0">
                <a:solidFill>
                  <a:srgbClr val="253F8F"/>
                </a:solidFill>
              </a:rPr>
              <a:t>de </a:t>
            </a:r>
            <a:r>
              <a:rPr lang="en-US" sz="4000" b="1" dirty="0" err="1">
                <a:solidFill>
                  <a:srgbClr val="253F8F"/>
                </a:solidFill>
              </a:rPr>
              <a:t>LeSS</a:t>
            </a:r>
            <a:endParaRPr lang="en-US" sz="2400" b="1" dirty="0">
              <a:solidFill>
                <a:srgbClr val="253F8F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87A6F-09E1-FFDF-6493-9626699C6E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44628" y="1322248"/>
            <a:ext cx="8099568" cy="5535751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F8BF27F-B7D0-AD9F-D110-D066189A19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9BFA6C5-5F1A-E7FD-6B57-BD1A837C5EB8}"/>
              </a:ext>
            </a:extLst>
          </p:cNvPr>
          <p:cNvSpPr txBox="1"/>
          <p:nvPr/>
        </p:nvSpPr>
        <p:spPr>
          <a:xfrm>
            <a:off x="-1" y="121920"/>
            <a:ext cx="28489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000000"/>
                </a:solidFill>
              </a:rPr>
              <a:t>¿Por </a:t>
            </a:r>
            <a:r>
              <a:rPr lang="en-US" sz="4800" b="1" dirty="0" err="1">
                <a:solidFill>
                  <a:srgbClr val="000000"/>
                </a:solidFill>
              </a:rPr>
              <a:t>qué</a:t>
            </a:r>
            <a:endParaRPr lang="en-US" sz="6000" b="1" dirty="0">
              <a:solidFill>
                <a:srgbClr val="000000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603772F-C195-A8B4-5A31-76A3EAAEC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698425" y="0"/>
            <a:ext cx="2848940" cy="14573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90B3B5E-494E-D3DE-72C7-B3008017E58E}"/>
              </a:ext>
            </a:extLst>
          </p:cNvPr>
          <p:cNvSpPr txBox="1"/>
          <p:nvPr/>
        </p:nvSpPr>
        <p:spPr>
          <a:xfrm>
            <a:off x="5364485" y="121919"/>
            <a:ext cx="8229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000000"/>
                </a:solidFill>
              </a:rPr>
              <a:t>?</a:t>
            </a:r>
            <a:endParaRPr lang="en-US" sz="8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734598"/>
      </p:ext>
    </p:extLst>
  </p:cSld>
  <p:clrMapOvr>
    <a:masterClrMapping/>
  </p:clrMapOvr>
  <p:transition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FA9270-F500-4E49-9978-E4BD67B5E7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-1" y="1812199"/>
            <a:ext cx="12188825" cy="3233601"/>
          </a:xfrm>
        </p:spPr>
        <p:txBody>
          <a:bodyPr/>
          <a:lstStyle/>
          <a:p>
            <a:r>
              <a:rPr lang="en-US" dirty="0"/>
              <a:t>¿Por </a:t>
            </a:r>
            <a:r>
              <a:rPr lang="en-US" dirty="0" err="1"/>
              <a:t>Qué</a:t>
            </a:r>
            <a:endParaRPr lang="en-US" dirty="0"/>
          </a:p>
          <a:p>
            <a:r>
              <a:rPr lang="en-US" dirty="0"/>
              <a:t>Agile Carpentry?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5A25347-1939-35DF-638D-4688BFDB9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77600" y="5907019"/>
            <a:ext cx="911225" cy="91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763560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Default Theme">
  <a:themeElements>
    <a:clrScheme name="Cisco 2010 Color Palette">
      <a:dk1>
        <a:srgbClr val="0096D6"/>
      </a:dk1>
      <a:lt1>
        <a:srgbClr val="FFFFFF"/>
      </a:lt1>
      <a:dk2>
        <a:srgbClr val="6DB344"/>
      </a:dk2>
      <a:lt2>
        <a:srgbClr val="FFFFFF"/>
      </a:lt2>
      <a:accent1>
        <a:srgbClr val="0096D6"/>
      </a:accent1>
      <a:accent2>
        <a:srgbClr val="6DB344"/>
      </a:accent2>
      <a:accent3>
        <a:srgbClr val="ABDFF0"/>
      </a:accent3>
      <a:accent4>
        <a:srgbClr val="008041"/>
      </a:accent4>
      <a:accent5>
        <a:srgbClr val="B7D333"/>
      </a:accent5>
      <a:accent6>
        <a:srgbClr val="652D89"/>
      </a:accent6>
      <a:hlink>
        <a:srgbClr val="3CBADC"/>
      </a:hlink>
      <a:folHlink>
        <a:srgbClr val="A6A8AB"/>
      </a:folHlink>
    </a:clrScheme>
    <a:fontScheme name="Cisco 2010_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6D6"/>
        </a:solidFill>
        <a:ln>
          <a:noFill/>
        </a:ln>
        <a:effectLst>
          <a:outerShdw blurRad="76200" dist="50800" dir="5400000" algn="ctr" rotWithShape="0">
            <a:srgbClr val="000000">
              <a:alpha val="27000"/>
            </a:srgbClr>
          </a:outerShdw>
        </a:effectLst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B2C59525-4C56-E94F-BD2B-6CB67FF3E43D}" vid="{278B4F48-F19F-744F-8252-B6D84CC29EC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52388</TotalTime>
  <Words>1424</Words>
  <Application>Microsoft Macintosh PowerPoint</Application>
  <PresentationFormat>Custom</PresentationFormat>
  <Paragraphs>137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Marker Felt Thin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UCS ACI Epic/Story Example</dc:title>
  <dc:creator>Jacob Van Ewyk</dc:creator>
  <cp:lastModifiedBy>James Carpenter</cp:lastModifiedBy>
  <cp:revision>429</cp:revision>
  <cp:lastPrinted>2024-07-07T15:05:29Z</cp:lastPrinted>
  <dcterms:created xsi:type="dcterms:W3CDTF">2016-02-19T18:37:19Z</dcterms:created>
  <dcterms:modified xsi:type="dcterms:W3CDTF">2024-07-26T20:55:38Z</dcterms:modified>
</cp:coreProperties>
</file>

<file path=docProps/thumbnail.jpeg>
</file>